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handoutMasterIdLst>
    <p:handoutMasterId r:id="rId16"/>
  </p:handoutMasterIdLst>
  <p:sldIdLst>
    <p:sldId id="939" r:id="rId3"/>
    <p:sldId id="985" r:id="rId5"/>
    <p:sldId id="1144" r:id="rId6"/>
    <p:sldId id="1245" r:id="rId7"/>
    <p:sldId id="1082" r:id="rId8"/>
    <p:sldId id="1089" r:id="rId9"/>
    <p:sldId id="1236" r:id="rId10"/>
    <p:sldId id="1083" r:id="rId11"/>
    <p:sldId id="1084" r:id="rId12"/>
    <p:sldId id="1087" r:id="rId13"/>
    <p:sldId id="1239" r:id="rId14"/>
    <p:sldId id="940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3" userDrawn="1">
          <p15:clr>
            <a:srgbClr val="A4A3A4"/>
          </p15:clr>
        </p15:guide>
        <p15:guide id="2" pos="395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16258" initials="16258" lastIdx="1" clrIdx="0"/>
  <p:cmAuthor id="2" name="liangwenjing 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193"/>
    <a:srgbClr val="11BAC1"/>
    <a:srgbClr val="D2BFFC"/>
    <a:srgbClr val="C1D3FC"/>
    <a:srgbClr val="AABBE0"/>
    <a:srgbClr val="A757FF"/>
    <a:srgbClr val="E81CFF"/>
    <a:srgbClr val="FFCFF6"/>
    <a:srgbClr val="FFD579"/>
    <a:srgbClr val="0054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249" autoAdjust="0"/>
  </p:normalViewPr>
  <p:slideViewPr>
    <p:cSldViewPr snapToGrid="0" snapToObjects="1">
      <p:cViewPr>
        <p:scale>
          <a:sx n="80" d="100"/>
          <a:sy n="80" d="100"/>
        </p:scale>
        <p:origin x="-528" y="-162"/>
      </p:cViewPr>
      <p:guideLst>
        <p:guide orient="horz" pos="2213"/>
        <p:guide pos="395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57" d="100"/>
          <a:sy n="57" d="100"/>
        </p:scale>
        <p:origin x="2808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commentAuthors" Target="commentAuthors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2899E7-1A5A-A540-A745-799F54B3918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3E0758-EFE0-8849-B6ED-582B65C2FB6E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A92F3F-4DF1-AD48-932E-35B9ED537AF2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第二级</a:t>
            </a:r>
            <a:endParaRPr kumimoji="1" lang="zh-CN" altLang="en-US"/>
          </a:p>
          <a:p>
            <a:pPr lvl="2"/>
            <a:r>
              <a:rPr kumimoji="1" lang="zh-CN" altLang="en-US"/>
              <a:t>第三级</a:t>
            </a:r>
            <a:endParaRPr kumimoji="1" lang="zh-CN" altLang="en-US"/>
          </a:p>
          <a:p>
            <a:pPr lvl="3"/>
            <a:r>
              <a:rPr kumimoji="1" lang="zh-CN" altLang="en-US"/>
              <a:t>第四级</a:t>
            </a:r>
            <a:endParaRPr kumimoji="1" lang="zh-CN" altLang="en-US"/>
          </a:p>
          <a:p>
            <a:pPr lvl="4"/>
            <a:r>
              <a:rPr kumimoji="1" lang="zh-CN" altLang="en-US"/>
              <a:t>第五级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A2881A-7532-E74B-88B8-67A37295D45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演示以劳务和差旅举例；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BC56-72D9-4D38-A097-E5122E818B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BC56-72D9-4D38-A097-E5122E818B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218115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/>
          </a:p>
        </p:txBody>
      </p:sp>
      <p:sp>
        <p:nvSpPr>
          <p:cNvPr id="21811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 eaLnBrk="0" hangingPunct="0">
              <a:defRPr sz="1400" b="1">
                <a:solidFill>
                  <a:srgbClr val="8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920750" eaLnBrk="0" hangingPunct="0">
              <a:defRPr sz="1400" b="1">
                <a:solidFill>
                  <a:srgbClr val="8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920750" eaLnBrk="0" hangingPunct="0">
              <a:defRPr sz="1400" b="1">
                <a:solidFill>
                  <a:srgbClr val="8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920750" eaLnBrk="0" hangingPunct="0">
              <a:defRPr sz="1400" b="1">
                <a:solidFill>
                  <a:srgbClr val="8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920750" eaLnBrk="0" hangingPunct="0">
              <a:defRPr sz="1400" b="1">
                <a:solidFill>
                  <a:srgbClr val="8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4C405E5A-149E-49C0-BC8B-3A469C3385F9}" type="slidenum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rPr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BC56-72D9-4D38-A097-E5122E818B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BC56-72D9-4D38-A097-E5122E818B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BC56-72D9-4D38-A097-E5122E818B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该截图部队，左边的菜单栏需改正</a:t>
            </a:r>
            <a:endParaRPr lang="en-US" altLang="zh-CN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BC56-72D9-4D38-A097-E5122E818B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该截图部队，左边的菜单栏需改正</a:t>
            </a:r>
            <a:endParaRPr lang="en-US" altLang="zh-CN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BC56-72D9-4D38-A097-E5122E818B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左边的菜单栏有问题</a:t>
            </a:r>
            <a:endParaRPr lang="en-US" altLang="zh-CN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BC56-72D9-4D38-A097-E5122E818B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BC56-72D9-4D38-A097-E5122E818B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BC56-72D9-4D38-A097-E5122E818B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7"/>
          <p:cNvCxnSpPr/>
          <p:nvPr userDrawn="1"/>
        </p:nvCxnSpPr>
        <p:spPr>
          <a:xfrm flipV="1">
            <a:off x="471712" y="851605"/>
            <a:ext cx="11248575" cy="2898"/>
          </a:xfrm>
          <a:prstGeom prst="line">
            <a:avLst/>
          </a:prstGeom>
          <a:ln w="25400">
            <a:solidFill>
              <a:srgbClr val="0085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50"/>
          <p:cNvCxnSpPr/>
          <p:nvPr userDrawn="1"/>
        </p:nvCxnSpPr>
        <p:spPr>
          <a:xfrm flipV="1">
            <a:off x="471712" y="6672974"/>
            <a:ext cx="11248575" cy="2898"/>
          </a:xfrm>
          <a:prstGeom prst="line">
            <a:avLst/>
          </a:prstGeom>
          <a:ln w="12700">
            <a:solidFill>
              <a:srgbClr val="0085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标题 15"/>
          <p:cNvSpPr>
            <a:spLocks noGrp="1"/>
          </p:cNvSpPr>
          <p:nvPr>
            <p:ph type="title"/>
          </p:nvPr>
        </p:nvSpPr>
        <p:spPr>
          <a:xfrm>
            <a:off x="471712" y="188038"/>
            <a:ext cx="9281043" cy="590141"/>
          </a:xfrm>
          <a:prstGeom prst="rect">
            <a:avLst/>
          </a:prstGeom>
        </p:spPr>
        <p:txBody>
          <a:bodyPr/>
          <a:lstStyle>
            <a:lvl1pPr>
              <a:defRPr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19" name="幻灯片编号占位符 18"/>
          <p:cNvSpPr>
            <a:spLocks noGrp="1"/>
          </p:cNvSpPr>
          <p:nvPr>
            <p:ph type="sldNum" sz="quarter" idx="11"/>
          </p:nvPr>
        </p:nvSpPr>
        <p:spPr>
          <a:xfrm>
            <a:off x="5911436" y="6444828"/>
            <a:ext cx="369126" cy="413172"/>
          </a:xfrm>
          <a:solidFill>
            <a:schemeClr val="bg1"/>
          </a:solidFill>
        </p:spPr>
        <p:txBody>
          <a:bodyPr/>
          <a:lstStyle>
            <a:lvl1pPr algn="ctr">
              <a:defRPr sz="1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629B06DC-B081-48FF-B3C8-294D2105EA92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模板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50"/>
          <p:cNvCxnSpPr/>
          <p:nvPr userDrawn="1"/>
        </p:nvCxnSpPr>
        <p:spPr>
          <a:xfrm flipV="1">
            <a:off x="471712" y="6672974"/>
            <a:ext cx="11248575" cy="2898"/>
          </a:xfrm>
          <a:prstGeom prst="line">
            <a:avLst/>
          </a:prstGeom>
          <a:ln w="12700">
            <a:solidFill>
              <a:srgbClr val="0085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标题 15"/>
          <p:cNvSpPr>
            <a:spLocks noGrp="1"/>
          </p:cNvSpPr>
          <p:nvPr>
            <p:ph type="title"/>
          </p:nvPr>
        </p:nvSpPr>
        <p:spPr>
          <a:xfrm>
            <a:off x="471712" y="188038"/>
            <a:ext cx="9281043" cy="590141"/>
          </a:xfrm>
          <a:prstGeom prst="rect">
            <a:avLst/>
          </a:prstGeom>
        </p:spPr>
        <p:txBody>
          <a:bodyPr/>
          <a:lstStyle>
            <a:lvl1pPr>
              <a:defRPr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19" name="幻灯片编号占位符 18"/>
          <p:cNvSpPr>
            <a:spLocks noGrp="1"/>
          </p:cNvSpPr>
          <p:nvPr>
            <p:ph type="sldNum" sz="quarter" idx="11"/>
          </p:nvPr>
        </p:nvSpPr>
        <p:spPr>
          <a:xfrm>
            <a:off x="5911436" y="6444828"/>
            <a:ext cx="369126" cy="413172"/>
          </a:xfrm>
          <a:solidFill>
            <a:schemeClr val="bg1"/>
          </a:solidFill>
        </p:spPr>
        <p:txBody>
          <a:bodyPr/>
          <a:lstStyle>
            <a:lvl1pPr algn="ctr">
              <a:defRPr sz="1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629B06DC-B081-48FF-B3C8-294D2105EA92}" type="slidenum">
              <a:rPr lang="zh-CN" altLang="en-US" smtClean="0"/>
            </a:fld>
            <a:endParaRPr lang="zh-CN" altLang="en-US" dirty="0"/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10456434" y="138967"/>
            <a:ext cx="0" cy="535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44045" y="48415"/>
            <a:ext cx="3771900" cy="714375"/>
          </a:xfrm>
          <a:prstGeom prst="rect">
            <a:avLst/>
          </a:prstGeom>
        </p:spPr>
      </p:pic>
      <p:cxnSp>
        <p:nvCxnSpPr>
          <p:cNvPr id="28" name="直接连接符 7"/>
          <p:cNvCxnSpPr/>
          <p:nvPr userDrawn="1"/>
        </p:nvCxnSpPr>
        <p:spPr>
          <a:xfrm flipV="1">
            <a:off x="471712" y="851605"/>
            <a:ext cx="11248575" cy="2898"/>
          </a:xfrm>
          <a:prstGeom prst="line">
            <a:avLst/>
          </a:prstGeom>
          <a:ln w="25400">
            <a:solidFill>
              <a:srgbClr val="0085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32"/>
          <p:cNvSpPr>
            <a:spLocks noChangeArrowheads="1"/>
          </p:cNvSpPr>
          <p:nvPr/>
        </p:nvSpPr>
        <p:spPr bwMode="auto">
          <a:xfrm>
            <a:off x="0" y="5229225"/>
            <a:ext cx="7366000" cy="1008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defRPr/>
            </a:pPr>
            <a:endParaRPr lang="en-US" altLang="zh-CN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 userDrawn="1"/>
        </p:nvSpPr>
        <p:spPr bwMode="auto">
          <a:xfrm>
            <a:off x="9264651" y="5876926"/>
            <a:ext cx="383116" cy="72072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</a:ln>
        </p:spPr>
        <p:txBody>
          <a:bodyPr wrap="none" anchor="ctr"/>
          <a:lstStyle/>
          <a:p>
            <a:pPr marL="230505" indent="-230505" eaLnBrk="0" hangingPunct="0">
              <a:defRPr/>
            </a:pPr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4" name="Rectangle 4"/>
          <p:cNvSpPr/>
          <p:nvPr userDrawn="1"/>
        </p:nvSpPr>
        <p:spPr bwMode="auto">
          <a:xfrm>
            <a:off x="0" y="2566462"/>
            <a:ext cx="12192000" cy="2540000"/>
          </a:xfrm>
          <a:prstGeom prst="rect">
            <a:avLst/>
          </a:prstGeom>
          <a:solidFill>
            <a:srgbClr val="0CB6BD"/>
          </a:solidFill>
          <a:ln>
            <a:noFill/>
          </a:ln>
        </p:spPr>
        <p:txBody>
          <a:bodyPr lIns="0" tIns="0" rIns="0" bIns="0"/>
          <a:lstStyle/>
          <a:p>
            <a:pPr>
              <a:defRPr/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第二级</a:t>
            </a:r>
            <a:endParaRPr kumimoji="1" lang="zh-CN" altLang="en-US"/>
          </a:p>
          <a:p>
            <a:pPr lvl="2"/>
            <a:r>
              <a:rPr kumimoji="1" lang="zh-CN" altLang="en-US"/>
              <a:t>第三级</a:t>
            </a:r>
            <a:endParaRPr kumimoji="1" lang="zh-CN" altLang="en-US"/>
          </a:p>
          <a:p>
            <a:pPr lvl="3"/>
            <a:r>
              <a:rPr kumimoji="1" lang="zh-CN" altLang="en-US"/>
              <a:t>第四级</a:t>
            </a:r>
            <a:endParaRPr kumimoji="1" lang="zh-CN" altLang="en-US"/>
          </a:p>
          <a:p>
            <a:pPr lvl="4"/>
            <a:r>
              <a:rPr kumimoji="1" lang="zh-CN" altLang="en-US"/>
              <a:t>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19F235-FDDE-E846-8927-721B980DF3C0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F2FA7F-95C2-AF40-B1A2-A500AF27383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622428"/>
            <a:ext cx="12223193" cy="3347050"/>
          </a:xfrm>
          <a:prstGeom prst="rect">
            <a:avLst/>
          </a:prstGeom>
        </p:spPr>
      </p:pic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0" y="975078"/>
            <a:ext cx="10922694" cy="1638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6754" tIns="48377" rIns="96754" bIns="48377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  <a:spcBef>
                <a:spcPct val="0"/>
              </a:spcBef>
            </a:pPr>
            <a:r>
              <a:rPr lang="zh-CN" altLang="en-US" sz="4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瑞金医院综合运营管理平台</a:t>
            </a:r>
            <a:endParaRPr lang="en-US" altLang="zh-CN" sz="4400" b="1" dirty="0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ct val="114000"/>
              </a:lnSpc>
              <a:spcBef>
                <a:spcPct val="0"/>
              </a:spcBef>
            </a:pPr>
            <a:r>
              <a:rPr lang="zh-CN" altLang="en-US" sz="4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研究生经费专项线上费用报销流程</a:t>
            </a:r>
            <a:endParaRPr lang="zh-CN" altLang="en-US" sz="4400" b="1" dirty="0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86929" y="4697279"/>
            <a:ext cx="5670430" cy="490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2400" dirty="0">
                <a:solidFill>
                  <a:schemeClr val="bg1"/>
                </a:solidFill>
              </a:rPr>
              <a:t>.</a:t>
            </a:r>
            <a:endParaRPr lang="zh-CN" altLang="zh-CN" sz="2400" dirty="0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986" y="85023"/>
            <a:ext cx="1829309" cy="62918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zh-CN" altLang="en-US" sz="2800" dirty="0">
                <a:sym typeface="+mn-ea"/>
              </a:rPr>
              <a:t>研究生经费专项线上报销</a:t>
            </a:r>
            <a:endParaRPr kumimoji="1" lang="zh-CN" altLang="en-US" sz="2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5911436" y="6444828"/>
            <a:ext cx="369126" cy="413172"/>
          </a:xfrm>
        </p:spPr>
        <p:txBody>
          <a:bodyPr/>
          <a:lstStyle/>
          <a:p>
            <a:fld id="{629B06DC-B081-48FF-B3C8-294D2105EA92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471712" y="927452"/>
            <a:ext cx="10904562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第二步，打印报销单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按照业务流程，报销单审批结束后，打印纸质报销单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在路径：费用报销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&gt;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单据查询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&gt;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报销单查询，选择单据状态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=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审批完成，点击该行信息，进入报销单打印界面：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7375" y="2593340"/>
            <a:ext cx="9959975" cy="300482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zh-CN" altLang="en-US" sz="2800" dirty="0">
                <a:sym typeface="+mn-ea"/>
              </a:rPr>
              <a:t>研究生经费专项线上报销</a:t>
            </a:r>
            <a:endParaRPr kumimoji="1" lang="en-US" altLang="zh-CN" sz="2800" dirty="0">
              <a:sym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5911436" y="6444828"/>
            <a:ext cx="369126" cy="413172"/>
          </a:xfrm>
        </p:spPr>
        <p:txBody>
          <a:bodyPr/>
          <a:lstStyle/>
          <a:p>
            <a:fld id="{629B06DC-B081-48FF-B3C8-294D2105EA92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471805" y="927735"/>
            <a:ext cx="112883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点击左上角的打印按钮，把打印出来的纸质报销单与已有纸质附件一并递交到财务窗口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审核（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其中，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《学位论文评阅和答辩费用审批表》需先到科教处盖章确认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）。</a:t>
            </a:r>
            <a:endParaRPr lang="zh-CN" altLang="en-US" sz="2400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至此，线上报销的普通用户操作流程结束，进入财务处理环节（支付、入账等）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9120" y="2126615"/>
            <a:ext cx="7740650" cy="25152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9300" y="3706495"/>
            <a:ext cx="5547360" cy="2738120"/>
          </a:xfrm>
          <a:prstGeom prst="rect">
            <a:avLst/>
          </a:prstGeom>
        </p:spPr>
      </p:pic>
      <p:cxnSp>
        <p:nvCxnSpPr>
          <p:cNvPr id="8" name="直接箭头连接符 7"/>
          <p:cNvCxnSpPr/>
          <p:nvPr/>
        </p:nvCxnSpPr>
        <p:spPr>
          <a:xfrm>
            <a:off x="899795" y="2656205"/>
            <a:ext cx="4929505" cy="171132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WordArt 6"/>
          <p:cNvSpPr>
            <a:spLocks noChangeArrowheads="1" noChangeShapeType="1" noTextEdit="1"/>
          </p:cNvSpPr>
          <p:nvPr/>
        </p:nvSpPr>
        <p:spPr bwMode="gray">
          <a:xfrm>
            <a:off x="2460681" y="2862045"/>
            <a:ext cx="7270638" cy="93814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4430" kern="10" dirty="0">
                <a:ln w="28575">
                  <a:solidFill>
                    <a:schemeClr val="bg1"/>
                  </a:solidFill>
                  <a:round/>
                </a:ln>
                <a:solidFill>
                  <a:srgbClr val="CC0000"/>
                </a:solidFill>
                <a:effectLst>
                  <a:outerShdw dist="71842" dir="2700000" algn="ctr" rotWithShape="0">
                    <a:srgbClr val="868686">
                      <a:alpha val="50000"/>
                    </a:srgbClr>
                  </a:outerShdw>
                </a:effectLst>
                <a:latin typeface="Arial Black" panose="020B0A04020102020204"/>
              </a:rPr>
              <a:t>ThankYou!</a:t>
            </a:r>
            <a:endParaRPr lang="zh-CN" altLang="en-US" sz="4430" kern="10" dirty="0">
              <a:ln w="28575">
                <a:solidFill>
                  <a:schemeClr val="bg1"/>
                </a:solidFill>
                <a:round/>
              </a:ln>
              <a:solidFill>
                <a:srgbClr val="CC0000"/>
              </a:solidFill>
              <a:effectLst>
                <a:outerShdw dist="71842" dir="2700000" algn="ctr" rotWithShape="0">
                  <a:srgbClr val="868686">
                    <a:alpha val="50000"/>
                  </a:srgbClr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zh-CN" altLang="en-US" sz="2800" dirty="0"/>
              <a:t>报销流程简介</a:t>
            </a:r>
            <a:endParaRPr kumimoji="1" lang="zh-CN" altLang="en-US" sz="2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5911436" y="6444828"/>
            <a:ext cx="369126" cy="413172"/>
          </a:xfrm>
        </p:spPr>
        <p:txBody>
          <a:bodyPr/>
          <a:lstStyle/>
          <a:p>
            <a:fld id="{629B06DC-B081-48FF-B3C8-294D2105EA92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矩形 7"/>
          <p:cNvSpPr/>
          <p:nvPr/>
        </p:nvSpPr>
        <p:spPr bwMode="auto">
          <a:xfrm>
            <a:off x="1249680" y="1052830"/>
            <a:ext cx="4276090" cy="133286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9050">
            <a:noFill/>
            <a:miter lim="800000"/>
          </a:ln>
          <a:effectLst>
            <a:reflection stA="45000" endPos="0" dist="50800" dir="5400000" sy="-100000" algn="bl" rotWithShape="0"/>
          </a:effectLst>
        </p:spPr>
        <p:txBody>
          <a:bodyPr lIns="89985" tIns="46792" rIns="89985" bIns="46792" rtlCol="0" anchor="ctr"/>
          <a:lstStyle/>
          <a:p>
            <a:pPr algn="ctr" defTabSz="1018540" eaLnBrk="1" fontAlgn="auto" latinLnBrk="1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0053A6"/>
              </a:buClr>
              <a:buFont typeface="Wingdings" panose="05000000000000000000" pitchFamily="2" charset="2"/>
              <a:buNone/>
            </a:pPr>
            <a:endParaRPr kumimoji="1" lang="zh-CN" altLang="en-US" kern="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Box 189"/>
          <p:cNvSpPr txBox="1"/>
          <p:nvPr/>
        </p:nvSpPr>
        <p:spPr>
          <a:xfrm>
            <a:off x="1231265" y="1181100"/>
            <a:ext cx="431292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+mn-ea"/>
                <a:ea typeface="+mn-ea"/>
              </a:rPr>
              <a:t>导师在系统中填单并提交审批</a:t>
            </a:r>
            <a:endParaRPr lang="zh-CN" altLang="en-US" sz="3200" b="1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4128135" y="2385060"/>
            <a:ext cx="4130675" cy="14478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9050">
            <a:noFill/>
            <a:miter lim="800000"/>
          </a:ln>
          <a:effectLst>
            <a:reflection stA="45000" endPos="0" dist="50800" dir="5400000" sy="-100000" algn="bl" rotWithShape="0"/>
          </a:effectLst>
        </p:spPr>
        <p:txBody>
          <a:bodyPr lIns="89985" tIns="46792" rIns="89985" bIns="46792" rtlCol="0" anchor="ctr"/>
          <a:lstStyle/>
          <a:p>
            <a:pPr algn="ctr" defTabSz="1018540" eaLnBrk="1" fontAlgn="auto" latinLnBrk="1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0053A6"/>
              </a:buClr>
              <a:buFont typeface="Wingdings" panose="05000000000000000000" pitchFamily="2" charset="2"/>
              <a:buNone/>
            </a:pPr>
            <a:endParaRPr kumimoji="1" lang="zh-CN" altLang="en-US" sz="1400" kern="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extBox 189"/>
          <p:cNvSpPr txBox="1"/>
          <p:nvPr/>
        </p:nvSpPr>
        <p:spPr>
          <a:xfrm>
            <a:off x="4185916" y="2570934"/>
            <a:ext cx="4014470" cy="1076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n-ea"/>
                <a:ea typeface="+mn-ea"/>
              </a:rPr>
              <a:t>管理部门通过</a:t>
            </a:r>
            <a:r>
              <a:rPr lang="en-US" altLang="zh-CN" sz="3200" b="1" dirty="0">
                <a:solidFill>
                  <a:srgbClr val="FFFF00"/>
                </a:solidFill>
                <a:latin typeface="+mn-ea"/>
                <a:ea typeface="+mn-ea"/>
              </a:rPr>
              <a:t>OA</a:t>
            </a:r>
            <a:r>
              <a:rPr lang="zh-CN" altLang="en-US" sz="3200" b="1" dirty="0">
                <a:solidFill>
                  <a:srgbClr val="FFFF00"/>
                </a:solidFill>
                <a:latin typeface="+mn-ea"/>
                <a:ea typeface="+mn-ea"/>
              </a:rPr>
              <a:t>系统</a:t>
            </a:r>
            <a:endParaRPr lang="en-US" altLang="zh-CN" sz="3200" b="1" dirty="0">
              <a:solidFill>
                <a:schemeClr val="bg1"/>
              </a:solidFill>
              <a:latin typeface="+mn-ea"/>
              <a:ea typeface="+mn-ea"/>
            </a:endParaRPr>
          </a:p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n-ea"/>
                <a:ea typeface="+mn-ea"/>
              </a:rPr>
              <a:t>或</a:t>
            </a:r>
            <a:r>
              <a:rPr lang="zh-CN" altLang="en-US" sz="3200" b="1" dirty="0">
                <a:solidFill>
                  <a:srgbClr val="FFFF00"/>
                </a:solidFill>
                <a:latin typeface="+mn-ea"/>
                <a:ea typeface="+mn-ea"/>
              </a:rPr>
              <a:t>医院微信号</a:t>
            </a:r>
            <a:r>
              <a:rPr lang="zh-CN" altLang="en-US" sz="3200" b="1" dirty="0">
                <a:solidFill>
                  <a:schemeClr val="bg1"/>
                </a:solidFill>
                <a:latin typeface="+mn-ea"/>
                <a:ea typeface="+mn-ea"/>
              </a:rPr>
              <a:t>审批</a:t>
            </a:r>
            <a:endParaRPr lang="zh-CN" altLang="en-US" sz="3200" b="1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6804660" y="3792855"/>
            <a:ext cx="3651250" cy="11969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9050">
            <a:noFill/>
            <a:miter lim="800000"/>
          </a:ln>
          <a:effectLst>
            <a:reflection stA="45000" endPos="0" dist="50800" dir="5400000" sy="-100000" algn="bl" rotWithShape="0"/>
          </a:effectLst>
        </p:spPr>
        <p:txBody>
          <a:bodyPr lIns="89985" tIns="46792" rIns="89985" bIns="46792" rtlCol="0" anchor="ctr"/>
          <a:lstStyle/>
          <a:p>
            <a:pPr algn="ctr" defTabSz="1018540" eaLnBrk="1" fontAlgn="auto" latinLnBrk="1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0053A6"/>
              </a:buClr>
              <a:buFont typeface="Wingdings" panose="05000000000000000000" pitchFamily="2" charset="2"/>
              <a:buNone/>
            </a:pPr>
            <a:endParaRPr kumimoji="1" lang="zh-CN" altLang="en-US" sz="1400" kern="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TextBox 189"/>
          <p:cNvSpPr txBox="1"/>
          <p:nvPr/>
        </p:nvSpPr>
        <p:spPr>
          <a:xfrm>
            <a:off x="6941185" y="3846195"/>
            <a:ext cx="381889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+mn-ea"/>
                <a:ea typeface="+mn-ea"/>
              </a:rPr>
              <a:t>打印报销单与附件一起交与财务前台</a:t>
            </a:r>
            <a:endParaRPr lang="zh-CN" altLang="en-US" sz="3200" b="1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9393555" y="4937125"/>
            <a:ext cx="2626360" cy="104711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9050">
            <a:noFill/>
            <a:miter lim="800000"/>
          </a:ln>
          <a:effectLst>
            <a:reflection stA="45000" endPos="0" dist="50800" dir="5400000" sy="-100000" algn="bl" rotWithShape="0"/>
          </a:effectLst>
        </p:spPr>
        <p:txBody>
          <a:bodyPr lIns="89985" tIns="46792" rIns="89985" bIns="46792" rtlCol="0" anchor="ctr"/>
          <a:lstStyle/>
          <a:p>
            <a:pPr algn="ctr" defTabSz="1018540" eaLnBrk="1" fontAlgn="auto" latinLnBrk="1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0053A6"/>
              </a:buClr>
              <a:buFont typeface="Wingdings" panose="05000000000000000000" pitchFamily="2" charset="2"/>
              <a:buNone/>
            </a:pPr>
            <a:endParaRPr kumimoji="1" lang="zh-CN" altLang="en-US" sz="1400" kern="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TextBox 189"/>
          <p:cNvSpPr txBox="1"/>
          <p:nvPr/>
        </p:nvSpPr>
        <p:spPr>
          <a:xfrm>
            <a:off x="9393555" y="5142230"/>
            <a:ext cx="27324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+mn-ea"/>
                <a:ea typeface="+mn-ea"/>
              </a:rPr>
              <a:t>财务审核付款</a:t>
            </a:r>
            <a:endParaRPr lang="zh-CN" altLang="en-US" sz="3200" b="1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97464" y="1319154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000" dirty="0">
                <a:solidFill>
                  <a:schemeClr val="accent1">
                    <a:lumMod val="75000"/>
                  </a:schemeClr>
                </a:solidFill>
                <a:latin typeface="Impact" panose="020B0806030902050204" pitchFamily="34" charset="0"/>
                <a:ea typeface="微软雅黑" panose="020B0503020204020204" charset="-122"/>
                <a:cs typeface="+mj-cs"/>
              </a:rPr>
              <a:t>01</a:t>
            </a:r>
            <a:endParaRPr kumimoji="1" lang="zh-CN" altLang="en-US" sz="4000" dirty="0">
              <a:solidFill>
                <a:schemeClr val="accent1">
                  <a:lumMod val="75000"/>
                </a:schemeClr>
              </a:solidFill>
              <a:latin typeface="Impact" panose="020B0806030902050204" pitchFamily="34" charset="0"/>
              <a:ea typeface="微软雅黑" panose="020B0503020204020204" charset="-122"/>
              <a:cs typeface="+mj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303595" y="2787588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000" dirty="0">
                <a:solidFill>
                  <a:schemeClr val="accent1">
                    <a:lumMod val="75000"/>
                  </a:schemeClr>
                </a:solidFill>
                <a:latin typeface="Impact" panose="020B0806030902050204" pitchFamily="34" charset="0"/>
                <a:ea typeface="微软雅黑" panose="020B0503020204020204" charset="-122"/>
                <a:cs typeface="+mj-cs"/>
              </a:rPr>
              <a:t>02</a:t>
            </a:r>
            <a:endParaRPr kumimoji="1" lang="zh-CN" altLang="en-US" sz="4000" dirty="0">
              <a:solidFill>
                <a:schemeClr val="accent1">
                  <a:lumMod val="75000"/>
                </a:schemeClr>
              </a:solidFill>
              <a:latin typeface="Impact" panose="020B0806030902050204" pitchFamily="34" charset="0"/>
              <a:ea typeface="微软雅黑" panose="020B0503020204020204" charset="-122"/>
              <a:cs typeface="+mj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006877" y="4091299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000" dirty="0">
                <a:solidFill>
                  <a:schemeClr val="accent1">
                    <a:lumMod val="75000"/>
                  </a:schemeClr>
                </a:solidFill>
                <a:latin typeface="Impact" panose="020B0806030902050204" pitchFamily="34" charset="0"/>
                <a:ea typeface="微软雅黑" panose="020B0503020204020204" charset="-122"/>
                <a:cs typeface="+mj-cs"/>
              </a:rPr>
              <a:t>03</a:t>
            </a:r>
            <a:endParaRPr kumimoji="1" lang="zh-CN" altLang="en-US" sz="4000" dirty="0">
              <a:solidFill>
                <a:schemeClr val="accent1">
                  <a:lumMod val="75000"/>
                </a:schemeClr>
              </a:solidFill>
              <a:latin typeface="Impact" panose="020B0806030902050204" pitchFamily="34" charset="0"/>
              <a:ea typeface="微软雅黑" panose="020B0503020204020204" charset="-122"/>
              <a:cs typeface="+mj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676604" y="5168808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000" dirty="0">
                <a:solidFill>
                  <a:schemeClr val="accent1">
                    <a:lumMod val="75000"/>
                  </a:schemeClr>
                </a:solidFill>
                <a:latin typeface="Impact" panose="020B0806030902050204" pitchFamily="34" charset="0"/>
                <a:ea typeface="微软雅黑" panose="020B0503020204020204" charset="-122"/>
                <a:cs typeface="+mj-cs"/>
              </a:rPr>
              <a:t>04</a:t>
            </a:r>
            <a:endParaRPr kumimoji="1" lang="zh-CN" altLang="en-US" sz="4000" dirty="0">
              <a:solidFill>
                <a:schemeClr val="accent1">
                  <a:lumMod val="75000"/>
                </a:schemeClr>
              </a:solidFill>
              <a:latin typeface="Impact" panose="020B0806030902050204" pitchFamily="34" charset="0"/>
              <a:ea typeface="微软雅黑" panose="020B0503020204020204" charset="-122"/>
              <a:cs typeface="+mj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92746" y="5635116"/>
            <a:ext cx="798385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减少报销人员往返于各审批部门之间的时间，提高工作效率</a:t>
            </a:r>
            <a:endParaRPr lang="zh-CN" altLang="en-US" sz="2000" b="1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zh-CN" altLang="en-US" sz="2800" dirty="0">
                <a:sym typeface="+mn-ea"/>
              </a:rPr>
              <a:t>研究生经费专项线上报销</a:t>
            </a:r>
            <a:r>
              <a:rPr kumimoji="1" lang="en-US" altLang="zh-CN" sz="2800" dirty="0">
                <a:sym typeface="+mn-ea"/>
              </a:rPr>
              <a:t>——</a:t>
            </a:r>
            <a:r>
              <a:rPr kumimoji="1" lang="zh-CN" altLang="en-US" sz="2800" dirty="0">
                <a:sym typeface="+mn-ea"/>
              </a:rPr>
              <a:t>院内人员登录界面</a:t>
            </a:r>
            <a:endParaRPr kumimoji="1" lang="en-US" altLang="zh-CN" sz="2800" dirty="0">
              <a:sym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5911436" y="6444828"/>
            <a:ext cx="369126" cy="413172"/>
          </a:xfrm>
        </p:spPr>
        <p:txBody>
          <a:bodyPr/>
          <a:lstStyle/>
          <a:p>
            <a:fld id="{629B06DC-B081-48FF-B3C8-294D2105EA92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471712" y="927452"/>
            <a:ext cx="10904562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第一步，</a:t>
            </a:r>
            <a:r>
              <a:rPr lang="zh-CN" altLang="en-US" sz="2400" b="1" u="sng" dirty="0">
                <a:latin typeface="微软雅黑" panose="020B0503020204020204" charset="-122"/>
                <a:ea typeface="微软雅黑" panose="020B0503020204020204" charset="-122"/>
              </a:rPr>
              <a:t>院内导师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登录系统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【请使用谷歌浏览器】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。在新版协同办公平台中，菜单路径为：主页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&gt;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系统入口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&gt;</a:t>
            </a:r>
            <a:r>
              <a:rPr lang="en-US" sz="2400" dirty="0">
                <a:latin typeface="微软雅黑" panose="020B0503020204020204" charset="-122"/>
                <a:ea typeface="微软雅黑" panose="020B0503020204020204" charset="-122"/>
              </a:rPr>
              <a:t>HRP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报销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&gt;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费用报销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&gt;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专项费用报销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&gt;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研究生经费</a:t>
            </a:r>
            <a:endParaRPr lang="zh-CN" sz="2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805" y="1774825"/>
            <a:ext cx="10904220" cy="22040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805" y="4141470"/>
            <a:ext cx="11515090" cy="25984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zh-CN" altLang="en-US" sz="2800" dirty="0">
                <a:sym typeface="+mn-ea"/>
              </a:rPr>
              <a:t>科研专项经费线上报销</a:t>
            </a:r>
            <a:r>
              <a:rPr kumimoji="1" lang="en-US" altLang="zh-CN" sz="2800" dirty="0">
                <a:sym typeface="+mn-ea"/>
              </a:rPr>
              <a:t>——</a:t>
            </a:r>
            <a:r>
              <a:rPr kumimoji="1" lang="zh-CN" altLang="en-US" sz="2800" dirty="0">
                <a:sym typeface="+mn-ea"/>
              </a:rPr>
              <a:t>院外人员登录界面</a:t>
            </a:r>
            <a:endParaRPr kumimoji="1" lang="zh-CN" altLang="en-US" sz="2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5911436" y="6444828"/>
            <a:ext cx="369126" cy="413172"/>
          </a:xfrm>
        </p:spPr>
        <p:txBody>
          <a:bodyPr/>
          <a:lstStyle/>
          <a:p>
            <a:fld id="{629B06DC-B081-48FF-B3C8-294D2105EA92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471712" y="927452"/>
            <a:ext cx="10904562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u="sng" dirty="0">
                <a:latin typeface="微软雅黑" panose="020B0503020204020204" charset="-122"/>
                <a:ea typeface="微软雅黑" panose="020B0503020204020204" charset="-122"/>
              </a:rPr>
              <a:t>院外导师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登录系统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【请使用谷歌浏览器】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：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sz="2400" dirty="0">
                <a:latin typeface="微软雅黑" panose="020B0503020204020204" charset="-122"/>
                <a:ea typeface="微软雅黑" panose="020B0503020204020204" charset="-122"/>
              </a:rPr>
              <a:t>在内网下，打开浏览器，输入网址，填写用户名【院内工号】、密码【身份证后六位】，点击登录即可；</a:t>
            </a:r>
            <a:endParaRPr 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805" y="2461260"/>
            <a:ext cx="6320790" cy="21532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8285" y="4364990"/>
            <a:ext cx="6190615" cy="218567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71805" y="4796790"/>
            <a:ext cx="471487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>
              <a:buFont typeface="Wingdings" panose="05000000000000000000" charset="0"/>
              <a:buChar char="l"/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网址：</a:t>
            </a:r>
            <a:r>
              <a:rPr lang="zh-CN" altLang="en-US" sz="2000" u="sng" dirty="0">
                <a:latin typeface="微软雅黑" panose="020B0503020204020204" charset="-122"/>
                <a:ea typeface="微软雅黑" panose="020B0503020204020204" charset="-122"/>
              </a:rPr>
              <a:t>https://hrp2.rjh.com.cn/web#action=166&amp;child_menu_id=131&amp;menu_id=131</a:t>
            </a:r>
            <a:endParaRPr lang="zh-CN" altLang="en-US" sz="2000" u="sng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buFont typeface="Wingdings" panose="05000000000000000000" charset="0"/>
              <a:buChar char="l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若无登录用户名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密码，请联系科技发展处刘老师，联系电话：66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5935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zh-CN" altLang="en-US" sz="2800" dirty="0">
                <a:sym typeface="+mn-ea"/>
              </a:rPr>
              <a:t>研究生经费专项线上报销</a:t>
            </a:r>
            <a:endParaRPr kumimoji="1" lang="en-US" altLang="zh-CN" sz="2800" dirty="0">
              <a:sym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5911436" y="6444828"/>
            <a:ext cx="369126" cy="413172"/>
          </a:xfrm>
        </p:spPr>
        <p:txBody>
          <a:bodyPr/>
          <a:lstStyle/>
          <a:p>
            <a:fld id="{629B06DC-B081-48FF-B3C8-294D2105EA92}" type="slidenum">
              <a:rPr lang="zh-CN" altLang="en-US" smtClean="0"/>
            </a:fld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594896" y="948395"/>
            <a:ext cx="11000936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第一步，创建报销单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）进入菜单：费用报销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&gt;</a:t>
            </a:r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专项费用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报销</a:t>
            </a:r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&gt;研究生经费</a:t>
            </a:r>
            <a:endParaRPr lang="zh-CN" altLang="en-US" sz="20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949450"/>
            <a:ext cx="8331835" cy="43243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zh-CN" altLang="en-US" sz="2800" dirty="0">
                <a:sym typeface="+mn-ea"/>
              </a:rPr>
              <a:t>研究生经费专项线上报销</a:t>
            </a:r>
            <a:endParaRPr kumimoji="1" lang="zh-CN" altLang="en-US" sz="2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5911436" y="6444828"/>
            <a:ext cx="369126" cy="413172"/>
          </a:xfrm>
        </p:spPr>
        <p:txBody>
          <a:bodyPr/>
          <a:lstStyle/>
          <a:p>
            <a:fld id="{629B06DC-B081-48FF-B3C8-294D2105EA92}" type="slidenum">
              <a:rPr lang="zh-CN" altLang="en-US" smtClean="0"/>
            </a:fld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595630" y="911225"/>
            <a:ext cx="1097216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第二步，填写学位论文评阅和答辩费报销单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（此处以院内单为例）</a:t>
            </a:r>
            <a:endParaRPr lang="en-US" altLang="zh-CN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）点击需要报销的单据，填写：联系电话、学位、研究生姓名、研究生学号、事由等（按照医院管理要求填写）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注意：请先填单据头信息，且一张报销单只能填写一位学生姓名。</a:t>
            </a:r>
            <a:endParaRPr lang="zh-CN" altLang="en-US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9615" y="2386965"/>
            <a:ext cx="8971280" cy="414147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zh-CN" altLang="en-US" dirty="0">
                <a:sym typeface="+mn-ea"/>
              </a:rPr>
              <a:t>研究生经费专项线上报销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43890" y="929640"/>
            <a:ext cx="1113853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）信息填写完后，按照医院管理要求，上传相关附件：签字完整的《学位论文评阅和答辩费用审批表》、《博士学位论文预答辩意见书》（若有）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①从附件库上传附件；（在手机微信公众号上传附件）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②从本地上传附件；（电脑里的文件）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350" y="2498090"/>
            <a:ext cx="11670665" cy="16090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890" y="4107180"/>
            <a:ext cx="8496935" cy="16967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1850" y="4720590"/>
            <a:ext cx="7139940" cy="1856740"/>
          </a:xfrm>
          <a:prstGeom prst="rect">
            <a:avLst/>
          </a:prstGeom>
        </p:spPr>
      </p:pic>
      <p:cxnSp>
        <p:nvCxnSpPr>
          <p:cNvPr id="6" name="直接箭头连接符 5"/>
          <p:cNvCxnSpPr/>
          <p:nvPr/>
        </p:nvCxnSpPr>
        <p:spPr>
          <a:xfrm>
            <a:off x="1402715" y="3561080"/>
            <a:ext cx="459105" cy="5461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>
            <a:off x="2751455" y="3561080"/>
            <a:ext cx="1779270" cy="134937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zh-CN" altLang="en-US" sz="2800" dirty="0">
                <a:sym typeface="+mn-ea"/>
              </a:rPr>
              <a:t>研究生经费专项线上报销</a:t>
            </a:r>
            <a:endParaRPr kumimoji="1" lang="zh-CN" altLang="en-US" sz="2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5911436" y="6444828"/>
            <a:ext cx="369126" cy="413172"/>
          </a:xfrm>
        </p:spPr>
        <p:txBody>
          <a:bodyPr/>
          <a:lstStyle/>
          <a:p>
            <a:fld id="{629B06DC-B081-48FF-B3C8-294D2105EA92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471712" y="855688"/>
            <a:ext cx="10904562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确认报销单信息填写无误后，点击提交，提交后可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查询审批流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：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①点击右上角的查询审批流链接，可查看该报销单的整个审批流；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②点击下方审批进度页签，可查询当前审批节点。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700" y="2155190"/>
            <a:ext cx="8724265" cy="42894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zh-CN" altLang="en-US" sz="2800" dirty="0">
                <a:sym typeface="+mn-ea"/>
              </a:rPr>
              <a:t>研究生经费专项线上报销</a:t>
            </a:r>
            <a:endParaRPr kumimoji="1" lang="zh-CN" altLang="en-US" sz="2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5911436" y="6444828"/>
            <a:ext cx="369126" cy="413172"/>
          </a:xfrm>
        </p:spPr>
        <p:txBody>
          <a:bodyPr/>
          <a:lstStyle/>
          <a:p>
            <a:fld id="{629B06DC-B081-48FF-B3C8-294D2105EA92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410968" y="866447"/>
            <a:ext cx="1100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点击审批进度页签：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1928" y="3301888"/>
            <a:ext cx="1100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点击查询审批流链接：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40985" y="5056505"/>
            <a:ext cx="570230" cy="150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40985" y="5289550"/>
            <a:ext cx="570230" cy="205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9920" y="1473200"/>
            <a:ext cx="9963150" cy="18288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920" y="3763645"/>
            <a:ext cx="8943975" cy="26797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DOC_GUID" val="{55d45194-6319-46ca-981c-1610d4ad21b4}"/>
  <p:tag name="commondata" val="eyJoZGlkIjoiMWRiNGMyZTViMTRhNmU4ZTI3YzgzMDgyNTQ5ZjI3NmI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1033</Words>
  <Application>WPS 演示</Application>
  <PresentationFormat>自定义</PresentationFormat>
  <Paragraphs>99</Paragraphs>
  <Slides>12</Slides>
  <Notes>35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Impact</vt:lpstr>
      <vt:lpstr>Wingdings</vt:lpstr>
      <vt:lpstr>Arial Black</vt:lpstr>
      <vt:lpstr>Times New Roman</vt:lpstr>
      <vt:lpstr>等线</vt:lpstr>
      <vt:lpstr>Arial Unicode MS</vt:lpstr>
      <vt:lpstr>等线 Light</vt:lpstr>
      <vt:lpstr>Office 主题​​</vt:lpstr>
      <vt:lpstr>PowerPoint 演示文稿</vt:lpstr>
      <vt:lpstr>报销流程简介</vt:lpstr>
      <vt:lpstr>研究生经费专项线上报销——院内人员登录界面</vt:lpstr>
      <vt:lpstr>科研专项经费线上报销——院外人员登录界面</vt:lpstr>
      <vt:lpstr>研究生经费专项线上报销</vt:lpstr>
      <vt:lpstr>研究生经费专项线上报销</vt:lpstr>
      <vt:lpstr>研究生经费专项线上报销</vt:lpstr>
      <vt:lpstr>研究生经费专项线上报销</vt:lpstr>
      <vt:lpstr>研究生经费专项线上报销</vt:lpstr>
      <vt:lpstr>研究生经费专项线上报销</vt:lpstr>
      <vt:lpstr>研究生经费专项线上报销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Lan Cynthia</dc:creator>
  <cp:lastModifiedBy>米豆</cp:lastModifiedBy>
  <cp:revision>688</cp:revision>
  <cp:lastPrinted>2018-05-23T08:18:00Z</cp:lastPrinted>
  <dcterms:created xsi:type="dcterms:W3CDTF">2018-04-07T02:37:00Z</dcterms:created>
  <dcterms:modified xsi:type="dcterms:W3CDTF">2024-04-01T11:36:50Z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3A05EEBE54D4408D9E50AB1363BD145D_12</vt:lpwstr>
  </property>
</Properties>
</file>