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4" r:id="rId3"/>
  </p:sldMasterIdLst>
  <p:notesMasterIdLst>
    <p:notesMasterId r:id="rId44"/>
  </p:notesMasterIdLst>
  <p:handoutMasterIdLst>
    <p:handoutMasterId r:id="rId45"/>
  </p:handoutMasterIdLst>
  <p:sldIdLst>
    <p:sldId id="2521" r:id="rId4"/>
    <p:sldId id="2783" r:id="rId5"/>
    <p:sldId id="2717" r:id="rId6"/>
    <p:sldId id="2674" r:id="rId7"/>
    <p:sldId id="2723" r:id="rId8"/>
    <p:sldId id="2676" r:id="rId9"/>
    <p:sldId id="2736" r:id="rId10"/>
    <p:sldId id="2746" r:id="rId11"/>
    <p:sldId id="2680" r:id="rId12"/>
    <p:sldId id="2716" r:id="rId13"/>
    <p:sldId id="2683" r:id="rId14"/>
    <p:sldId id="2724" r:id="rId15"/>
    <p:sldId id="2686" r:id="rId16"/>
    <p:sldId id="2688" r:id="rId17"/>
    <p:sldId id="2735" r:id="rId18"/>
    <p:sldId id="2740" r:id="rId19"/>
    <p:sldId id="2726" r:id="rId20"/>
    <p:sldId id="2749" r:id="rId21"/>
    <p:sldId id="2715" r:id="rId22"/>
    <p:sldId id="2742" r:id="rId23"/>
    <p:sldId id="2743" r:id="rId24"/>
    <p:sldId id="2727" r:id="rId25"/>
    <p:sldId id="2744" r:id="rId26"/>
    <p:sldId id="2694" r:id="rId27"/>
    <p:sldId id="2748" r:id="rId28"/>
    <p:sldId id="2698" r:id="rId29"/>
    <p:sldId id="2699" r:id="rId30"/>
    <p:sldId id="2700" r:id="rId31"/>
    <p:sldId id="2702" r:id="rId32"/>
    <p:sldId id="2701" r:id="rId33"/>
    <p:sldId id="2703" r:id="rId34"/>
    <p:sldId id="2704" r:id="rId35"/>
    <p:sldId id="2706" r:id="rId36"/>
    <p:sldId id="2745" r:id="rId37"/>
    <p:sldId id="2708" r:id="rId38"/>
    <p:sldId id="2733" r:id="rId39"/>
    <p:sldId id="2747" r:id="rId40"/>
    <p:sldId id="2730" r:id="rId41"/>
    <p:sldId id="2713" r:id="rId42"/>
    <p:sldId id="2671" r:id="rId43"/>
  </p:sldIdLst>
  <p:sldSz cx="9144000" cy="6858000" type="screen4x3"/>
  <p:notesSz cx="6833870" cy="9979025"/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204"/>
    <a:srgbClr val="FFCCFF"/>
    <a:srgbClr val="FF6699"/>
    <a:srgbClr val="6699FF"/>
    <a:srgbClr val="996633"/>
    <a:srgbClr val="0099FF"/>
    <a:srgbClr val="9933FF"/>
    <a:srgbClr val="FFCCCC"/>
    <a:srgbClr val="CCFFFF"/>
    <a:srgbClr val="89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60" autoAdjust="0"/>
    <p:restoredTop sz="94039" autoAdjust="0"/>
  </p:normalViewPr>
  <p:slideViewPr>
    <p:cSldViewPr snapToObjects="1">
      <p:cViewPr varScale="1">
        <p:scale>
          <a:sx n="111" d="100"/>
          <a:sy n="111" d="100"/>
        </p:scale>
        <p:origin x="1356" y="108"/>
      </p:cViewPr>
      <p:guideLst>
        <p:guide orient="horz" pos="2159"/>
        <p:guide pos="2902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3" d="100"/>
          <a:sy n="73" d="100"/>
        </p:scale>
        <p:origin x="-96" y="-90"/>
      </p:cViewPr>
      <p:guideLst>
        <p:guide orient="horz" pos="3142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94A0E3-A511-4E0F-8A8F-F6B187D73B2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8688"/>
            <a:ext cx="5468938" cy="449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4B8792-1999-40B7-8A72-040B5B3E529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hemeOverride" Target="../theme/themeOverrid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hemeOverride" Target="../theme/themeOverrid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anose="0201060906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9pPr>
    </p:titleStyle>
    <p:bodyStyle>
      <a:lvl1pPr marL="449580" indent="-44958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7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panose="020B0604020202020204" pitchFamily="34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70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anose="02010609060101010101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13868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958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30530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5102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9674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anose="0201060906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9pPr>
    </p:titleStyle>
    <p:bodyStyle>
      <a:lvl1pPr marL="449580" indent="-44958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7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panose="020B0604020202020204" pitchFamily="34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70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anose="02010609060101010101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13868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958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30530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5102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9674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://www.yjs.sjtu.edu.cn/ssfw/login_wslwpy.jsp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79511" y="1700808"/>
            <a:ext cx="6696744" cy="3096344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医学院研究生学位申请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操作流程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9731" y="5095553"/>
            <a:ext cx="3824537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医学院研究生院学位办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482453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抽检申请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（双盲）抽检申请”栏，填写论文信息，并上传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学位论文盲审稿（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TXT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论文题目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将从前期信息中读取，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若已修改题目者请更正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必须中文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，最多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个，每个研究方向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，多个研究方向请用中文分号间隔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上传的盲审稿即为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查重及明审、盲审版本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文件上传后可下载检查，如有问题仍可撤回重新上传，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一旦提交则无法修改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394" r="28794"/>
          <a:stretch>
            <a:fillRect/>
          </a:stretch>
        </p:blipFill>
        <p:spPr bwMode="auto">
          <a:xfrm>
            <a:off x="364127" y="1348296"/>
            <a:ext cx="8347547" cy="431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18783" y="2204864"/>
            <a:ext cx="1057481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403648" y="3504772"/>
            <a:ext cx="1872208" cy="1062989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064896" cy="3456384"/>
          </a:xfrm>
        </p:spPr>
        <p:txBody>
          <a:bodyPr/>
          <a:lstStyle/>
          <a:p>
            <a:pPr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导师线下审核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研究生填写表格并由导师签字审核：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学位论文重复率检测审查表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博士学位论文送审意见表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硕士学位论文送审意见表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研究生将导师审核的相关表格提交培养单位管理部门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400" b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buNone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064896" cy="518457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论文重复率检测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注：研究生提交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学位论文重复率检测审查表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（导师签字审核）后方可查重。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论文抽检院系审核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论文抽检（新版）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院系审核”，进行审核。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院系审核一旦通过，即刻派发盲审号，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论文不可退换！！！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若审核不通过，研究生可重新申请论文评阅，每个研究生可申请论文评阅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次，但第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次和第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次之间有一个月的强制修改论文时间，请务必事先提醒研究生。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400" b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buNone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79" y="1628800"/>
            <a:ext cx="8433637" cy="338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519955" y="2441043"/>
            <a:ext cx="1468129" cy="56978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51543" y="2956767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843809" y="2224249"/>
            <a:ext cx="1368152" cy="419216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82775" algn="l"/>
              </a:tabLst>
            </a:pPr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237626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（双盲）抽检申请”栏，进行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。亦可查看查重结果。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医学院研究生无论抽检结果如何，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请勿缴费。</a:t>
            </a:r>
            <a:endParaRPr lang="zh-CN" altLang="en-US" sz="1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068961"/>
            <a:ext cx="6804800" cy="3537104"/>
          </a:xfrm>
          <a:prstGeom prst="rect">
            <a:avLst/>
          </a:prstGeom>
        </p:spPr>
      </p:pic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979712" y="6165304"/>
            <a:ext cx="1915165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3124887" y="5157193"/>
            <a:ext cx="4111409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82775" algn="l"/>
              </a:tabLst>
            </a:pPr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38917" y="1053113"/>
            <a:ext cx="8136904" cy="3095968"/>
          </a:xfrm>
        </p:spPr>
        <p:txBody>
          <a:bodyPr/>
          <a:lstStyle/>
          <a:p>
            <a:pPr lvl="0">
              <a:lnSpc>
                <a:spcPct val="200000"/>
              </a:lnSpc>
              <a:buBlip>
                <a:blip r:embed="rId1"/>
              </a:buBlip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论文送审信息上报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lvl="1" indent="-265430">
              <a:lnSpc>
                <a:spcPct val="20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培养单位将完成抽检的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博士学位论文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需盲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审的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硕士学位论文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信息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汇总，并填写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全日制博士生学位论文送审汇总表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《全日制硕士生学位论文送审汇总表》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，报医学院学位办送审</a:t>
            </a: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307" y="4221055"/>
            <a:ext cx="7345451" cy="173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5180" lvl="1" indent="-26543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重点盲审人员：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539750"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1、延期（硕士生延期一年，博士延期超过一年） 2、结业转毕业 3、在职攻读  4、留学生  5、上一年度被认定为“存在问题”的学位论文的导师指导的全日制研究生</a:t>
            </a:r>
            <a:endParaRPr lang="zh-CN" altLang="en-US" sz="16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324036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答辩秘书指定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19455" indent="-268605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答辩秘书指定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学生答辩秘书指定”栏，输入学号，指定答辩秘书。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19455" indent="-268605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注：目前医学院答辩秘书为每位导师名下学生共有一个答辩秘书账号（导师工号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），可输入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导师姓名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进行查询。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210" y="2420620"/>
            <a:ext cx="5716270" cy="3588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301240"/>
            <a:ext cx="2933700" cy="3581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3838" y="1098496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上海交通大学研究生院网址：</a:t>
            </a:r>
            <a:r>
              <a:rPr lang="en-US" altLang="zh-CN" dirty="0"/>
              <a:t>https://www.gs.sjtu.edu.cn</a:t>
            </a:r>
            <a:endParaRPr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研究生教育管理信息系统（学位）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950" y="2936875"/>
            <a:ext cx="2481580" cy="46164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vert="horz" wrap="square" lIns="90000" tIns="46800" rIns="90000" bIns="46800" numCol="1" rtlCol="0" anchor="t" anchorCtr="0" compatLnSpc="1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390" y="2794635"/>
            <a:ext cx="1368425" cy="144018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txBody>
          <a:bodyPr vert="horz" wrap="square" lIns="90000" tIns="46800" rIns="90000" bIns="46800" numCol="1" rtlCol="0" anchor="t" anchorCtr="0" compatLnSpc="1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1650" y="1700530"/>
            <a:ext cx="1344930" cy="3987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>
                <a:ln w="9525"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系统入口</a:t>
            </a:r>
            <a:endParaRPr lang="zh-CN" altLang="en-US">
              <a:ln w="9525"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986530" y="2131060"/>
            <a:ext cx="801370" cy="663575"/>
          </a:xfrm>
          <a:prstGeom prst="straightConnector1">
            <a:avLst/>
          </a:prstGeom>
          <a:solidFill>
            <a:srgbClr val="EAEAEA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" name="直接箭头连接符 13"/>
          <p:cNvCxnSpPr/>
          <p:nvPr/>
        </p:nvCxnSpPr>
        <p:spPr>
          <a:xfrm flipH="1">
            <a:off x="2319655" y="2148205"/>
            <a:ext cx="936625" cy="776605"/>
          </a:xfrm>
          <a:prstGeom prst="straightConnector1">
            <a:avLst/>
          </a:prstGeom>
          <a:solidFill>
            <a:srgbClr val="EAEAEA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" name="文本框 14"/>
          <p:cNvSpPr txBox="1"/>
          <p:nvPr/>
        </p:nvSpPr>
        <p:spPr>
          <a:xfrm>
            <a:off x="2319655" y="2173605"/>
            <a:ext cx="452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Calibri" panose="020F0502020204030204" charset="0"/>
              </a:rPr>
              <a:t>①</a:t>
            </a:r>
            <a:endParaRPr lang="zh-CN" altLang="en-US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00245" y="2173605"/>
            <a:ext cx="452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Calibri" panose="020F0502020204030204" charset="0"/>
              </a:rPr>
              <a:t>②</a:t>
            </a:r>
            <a:endParaRPr lang="zh-CN" altLang="en-US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3589655"/>
            <a:ext cx="4717415" cy="3143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196340"/>
            <a:ext cx="8425180" cy="2397125"/>
          </a:xfrm>
        </p:spPr>
        <p:txBody>
          <a:bodyPr/>
          <a:lstStyle/>
          <a:p>
            <a:pPr lvl="0">
              <a:lnSpc>
                <a:spcPct val="1000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论文明审派送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管理信息系统登录：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医学院入口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用户名：导师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工号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M700****MS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答辩秘书派送明审，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全日制研究生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已送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份盲审者不用派送明审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专家信息未搜索到，请填写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910" y="3589020"/>
            <a:ext cx="4399915" cy="30746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78560" y="5300980"/>
            <a:ext cx="1368425" cy="144018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txBody>
          <a:bodyPr vert="horz" wrap="square" lIns="90000" tIns="46800" rIns="90000" bIns="46800" numCol="1" rtlCol="0" anchor="t" anchorCtr="0" compatLnSpc="1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5960" y="5804535"/>
            <a:ext cx="1088390" cy="33718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1600">
                <a:ln w="9525"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系统入口</a:t>
            </a:r>
            <a:endParaRPr lang="zh-CN" altLang="en-US" sz="1600">
              <a:ln w="9525"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2555875" y="5948680"/>
            <a:ext cx="647700" cy="0"/>
          </a:xfrm>
          <a:prstGeom prst="straightConnector1">
            <a:avLst/>
          </a:prstGeom>
          <a:solidFill>
            <a:srgbClr val="EAEAEA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7" y="1091348"/>
            <a:ext cx="8645228" cy="2171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3056" b="21602"/>
          <a:stretch>
            <a:fillRect/>
          </a:stretch>
        </p:blipFill>
        <p:spPr>
          <a:xfrm>
            <a:off x="145365" y="2789958"/>
            <a:ext cx="4426635" cy="1667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59"/>
          <a:stretch>
            <a:fillRect/>
          </a:stretch>
        </p:blipFill>
        <p:spPr>
          <a:xfrm>
            <a:off x="4831797" y="2789958"/>
            <a:ext cx="4180732" cy="16885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t="7133"/>
          <a:stretch>
            <a:fillRect/>
          </a:stretch>
        </p:blipFill>
        <p:spPr>
          <a:xfrm>
            <a:off x="899592" y="4557112"/>
            <a:ext cx="7552235" cy="1997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316835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论文明审结果返回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（操作身份：专家或答辩秘书）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明审专家线上按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邮件中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网址及账号密码登录评阅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专家评审网址：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http://www.yjs.sjtu.edu.cn/ssfw/login_wslwpy.jsp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或专家线下评审、答辩秘书录入返回意见</a:t>
            </a: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84784"/>
            <a:ext cx="7322347" cy="2438461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92834"/>
            <a:ext cx="8424936" cy="553998"/>
          </a:xfrm>
        </p:spPr>
        <p:txBody>
          <a:bodyPr/>
          <a:lstStyle/>
          <a:p>
            <a:pPr marL="0" lvl="0" indent="0">
              <a:lnSpc>
                <a:spcPts val="3500"/>
              </a:lnSpc>
              <a:buNone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专家录入</a:t>
            </a: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2"/>
          <p:cNvSpPr txBox="1"/>
          <p:nvPr/>
        </p:nvSpPr>
        <p:spPr bwMode="auto">
          <a:xfrm>
            <a:off x="395536" y="4171146"/>
            <a:ext cx="8424936" cy="55399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449580" indent="-44958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2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7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黑体" panose="02010609060101010101" pitchFamily="2" charset="-122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1386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958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30530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5102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9674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ts val="3500"/>
              </a:lnSpc>
              <a:buFontTx/>
              <a:buNone/>
            </a:pPr>
            <a:r>
              <a:rPr lang="zh-CN" altLang="en-US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或答辩秘书录入</a:t>
            </a:r>
            <a:endParaRPr lang="zh-CN" altLang="en-US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9" y="4653136"/>
            <a:ext cx="8618441" cy="193007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评审结果查询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524" y="1052736"/>
            <a:ext cx="8568952" cy="266429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评审结果查询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论文评阅结果”查看盲审及明审结果。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论文若结果均返回可下载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评审意见反馈表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，填写后答辩秘书、导师分别签字确认。</a:t>
            </a:r>
            <a:endParaRPr lang="zh-CN" altLang="en-US" sz="1800" dirty="0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46" y="3720167"/>
            <a:ext cx="8025112" cy="18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1052830"/>
            <a:ext cx="8163560" cy="4608195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学术论文维护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答辩前进入菜单栏“学术成果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学术论文维护”，完成学术论文维护，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该菜单栏答辩前、答辩后均可新增、编辑、删除。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新增论文时，答辩是否使用及答辩排序意指：是否显示在学位申请表上，以及显示的排序。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若暂无学术论文者，可新增一条空白记录，待申请学位时再作修改。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42493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" y="270892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7527125" y="285294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043612" y="1844828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544" y="1465767"/>
            <a:ext cx="799288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355976" y="461504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07504" y="511910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604" y="1196752"/>
            <a:ext cx="8064896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论文答辩申请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明审及盲审（或抽检）结果均返回且通过，方可申请答辩。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答辩申请”申请论文答辩。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完成所有相关信息录入及校对，上传学位论文答辩稿。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答辩申请时必须完成学位照片拍摄及上传，否则无法提交。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论文题目将从评审申请处读取，若已修改题目者请更正。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96752"/>
            <a:ext cx="84604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51524" y="5661252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0" y="1268764"/>
            <a:ext cx="5724128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237626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论文答辩安排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答辩秘书进入菜单栏“答辩秘书论文答辩管理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答辩安排信息答辩秘书录入”录入答辩安排。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“答辩秘书相关材料打印” 打印相关材料。</a:t>
            </a:r>
            <a:endParaRPr lang="zh-CN" altLang="en-US" sz="1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13" y="3573016"/>
            <a:ext cx="8648841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1052830"/>
            <a:ext cx="8065135" cy="214503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论文答辩申请审核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培养单位管理老师进入菜单栏“学位管理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答辩申请院系审核”审核论文答辩安排。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若审核不通过，研究生可重新提交答辩申请。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归档论文上传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研究生论文答辩通过后进入菜单栏“学位管理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归档学位论文”完成相关信息录入，并上传归档论文。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归档论文应分为三部分上传，其中原创性声明、版权使用授权书及答辩决议书应上传签字后的扫描件。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上传论文后请下载核对无误后再提交。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归档论文应在答辩后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内上传，否则答辩结果将无法录入。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若答辩未通过，也请提交一稿论文，否则答辩结果无法录入。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327343"/>
            <a:ext cx="7776864" cy="420331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40" y="1340768"/>
            <a:ext cx="8261903" cy="194421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答辩结果录入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研究生上传归档论文后，由答辩秘书进入“答辩秘书论文答辩管理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答辩结果答辩秘书录入”录入答辩结果。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048" y="1320832"/>
            <a:ext cx="8261903" cy="216024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由培养单位管理老师进入“学位管理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答辩结果院系审核”审核最终答辩结果。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审核前请检查归档学位论文是否符合要求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五、学位审核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40" y="1052736"/>
            <a:ext cx="7920876" cy="180020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培养单位管理老师进入“学位管理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分委会学位讨论管理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院系初审”，审核是否同意上分委会。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9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其他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58417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信息系统使用时可能需要安装一些插件，系统首页可以下载设置说明。</a:t>
            </a:r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endParaRPr lang="zh-CN" altLang="en-US" sz="1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2780928"/>
            <a:ext cx="8532440" cy="3592149"/>
          </a:xfrm>
          <a:prstGeom prst="rect">
            <a:avLst/>
          </a:prstGeom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241884" y="3755108"/>
            <a:ext cx="2880320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4493922" y="3928425"/>
            <a:ext cx="2940649" cy="734041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7920880" cy="374441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预答辩信息录入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预答辩”栏，填写预答辩信息，并上传学位论文预答辩稿（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附属医院专家请选择：医学院及附属医院，医学院专家工号一般以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若搜索不到暂时以校外专家填写。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注：预答辩期间，答辩秘书可以不维护。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09600" y="2259013"/>
            <a:ext cx="8229600" cy="10937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>
            <a:lvl1pPr marL="449580" indent="-44958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1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7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+mn-ea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4pPr>
            <a:lvl5pPr marL="21386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5pPr>
            <a:lvl6pPr marL="25958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6pPr>
            <a:lvl7pPr marL="30530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7pPr>
            <a:lvl8pPr marL="35102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8pPr>
            <a:lvl9pPr marL="39674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kern="0" dirty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000" kern="0" dirty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10" descr="LS9V0400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9" y="3717034"/>
            <a:ext cx="91408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25642 0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 descr="C:\Users\xwb\AppData\Local\Temp\1609766003(1).png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67"/>
          <a:stretch>
            <a:fillRect/>
          </a:stretch>
        </p:blipFill>
        <p:spPr bwMode="auto">
          <a:xfrm>
            <a:off x="575556" y="1268760"/>
            <a:ext cx="7992888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椭圆 6"/>
          <p:cNvSpPr>
            <a:spLocks noChangeArrowheads="1"/>
          </p:cNvSpPr>
          <p:nvPr/>
        </p:nvSpPr>
        <p:spPr bwMode="auto">
          <a:xfrm>
            <a:off x="395536" y="2986813"/>
            <a:ext cx="1043608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8" y="1052736"/>
            <a:ext cx="821002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椭圆 6"/>
          <p:cNvSpPr>
            <a:spLocks noChangeArrowheads="1"/>
          </p:cNvSpPr>
          <p:nvPr/>
        </p:nvSpPr>
        <p:spPr bwMode="auto">
          <a:xfrm>
            <a:off x="4211964" y="2060852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6"/>
          <p:cNvSpPr>
            <a:spLocks noChangeArrowheads="1"/>
          </p:cNvSpPr>
          <p:nvPr/>
        </p:nvSpPr>
        <p:spPr bwMode="auto">
          <a:xfrm>
            <a:off x="1979715" y="393306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273630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1"/>
              </a:buBlip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预答辩审核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博士预答辩管理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预答辩申请审核”栏，输入学号，录入预答辩结果，并审核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9375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注：研究生完成预答辩并修改论文后审核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论文评审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" y="-200055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2051050" y="1125541"/>
          <a:ext cx="4140200" cy="534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" imgW="9131300" imgH="11798300" progId="">
                  <p:embed/>
                </p:oleObj>
              </mc:Choice>
              <mc:Fallback>
                <p:oleObj name="" r:id="rId1" imgW="9131300" imgH="117983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125541"/>
                        <a:ext cx="4140200" cy="5341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RiNGMyZTViMTRhNmU4ZTI3YzgzMDgyNTQ5ZjI3NmIifQ=="/>
</p:tagLst>
</file>

<file path=ppt/theme/theme1.xml><?xml version="1.0" encoding="utf-8"?>
<a:theme xmlns:a="http://schemas.openxmlformats.org/drawingml/2006/main" name="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rtlCol="0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</a:spPr>
      <a:bodyPr vert="horz" wrap="none" lIns="90000" tIns="46800" rIns="90000" bIns="4680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rtlCol="0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</a:spPr>
      <a:bodyPr vert="horz" wrap="none" lIns="90000" tIns="46800" rIns="90000" bIns="4680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2748</Words>
  <Application>WPS 演示</Application>
  <PresentationFormat>全屏显示(4:3)</PresentationFormat>
  <Paragraphs>319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黑体</vt:lpstr>
      <vt:lpstr>华文新魏</vt:lpstr>
      <vt:lpstr>Calibri</vt:lpstr>
      <vt:lpstr>Times New Roman</vt:lpstr>
      <vt:lpstr>微软雅黑</vt:lpstr>
      <vt:lpstr>Arial Unicode MS</vt:lpstr>
      <vt:lpstr>学位申请操作流程</vt:lpstr>
      <vt:lpstr>1_学位申请操作流程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sjtu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360ip框架协议工作汇报</dc:title>
  <dc:creator>hanqi</dc:creator>
  <cp:lastModifiedBy>米豆</cp:lastModifiedBy>
  <cp:revision>4988</cp:revision>
  <cp:lastPrinted>2011-06-14T00:01:00Z</cp:lastPrinted>
  <dcterms:created xsi:type="dcterms:W3CDTF">2007-10-04T06:04:00Z</dcterms:created>
  <dcterms:modified xsi:type="dcterms:W3CDTF">2024-02-28T09:08:41Z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5B3E5193366C49CF9CAD4C31AD959510</vt:lpwstr>
  </property>
  <property fmtid="{D5CDD505-2E9C-101B-9397-08002B2CF9AE}" pid="4" name="KSOProductBuildVer">
    <vt:lpwstr>2052-12.1.0.16250</vt:lpwstr>
  </property>
</Properties>
</file>