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0"/>
  </p:notesMasterIdLst>
  <p:sldIdLst>
    <p:sldId id="2843" r:id="rId2"/>
    <p:sldId id="2956" r:id="rId3"/>
    <p:sldId id="2971" r:id="rId4"/>
    <p:sldId id="2978" r:id="rId5"/>
    <p:sldId id="2972" r:id="rId6"/>
    <p:sldId id="2973" r:id="rId7"/>
    <p:sldId id="2974" r:id="rId8"/>
    <p:sldId id="2975" r:id="rId9"/>
    <p:sldId id="2979" r:id="rId10"/>
    <p:sldId id="2970" r:id="rId11"/>
    <p:sldId id="2976" r:id="rId12"/>
    <p:sldId id="2946" r:id="rId13"/>
    <p:sldId id="2950" r:id="rId14"/>
    <p:sldId id="2951" r:id="rId15"/>
    <p:sldId id="2952" r:id="rId16"/>
    <p:sldId id="2953" r:id="rId17"/>
    <p:sldId id="2957" r:id="rId18"/>
    <p:sldId id="2968" r:id="rId19"/>
  </p:sldIdLst>
  <p:sldSz cx="12192000" cy="6858000"/>
  <p:notesSz cx="6858000" cy="9144000"/>
  <p:custDataLst>
    <p:tags r:id="rId2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6860" indent="-173389"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6128" indent="-3491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5998" indent="-525584"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5266" indent="-701381"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167357"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600828"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034299"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467771"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5" userDrawn="1">
          <p15:clr>
            <a:srgbClr val="A4A3A4"/>
          </p15:clr>
        </p15:guide>
        <p15:guide id="9" orient="horz" pos="4247" userDrawn="1">
          <p15:clr>
            <a:srgbClr val="A4A3A4"/>
          </p15:clr>
        </p15:guide>
        <p15:guide id="10" orient="horz"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9DB"/>
    <a:srgbClr val="006699"/>
    <a:srgbClr val="993300"/>
    <a:srgbClr val="0066FF"/>
    <a:srgbClr val="4CBCBC"/>
    <a:srgbClr val="66CCFF"/>
    <a:srgbClr val="AFCFFF"/>
    <a:srgbClr val="0070C0"/>
    <a:srgbClr val="FF99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460" autoAdjust="0"/>
    <p:restoredTop sz="95320" autoAdjust="0"/>
  </p:normalViewPr>
  <p:slideViewPr>
    <p:cSldViewPr>
      <p:cViewPr varScale="1">
        <p:scale>
          <a:sx n="149" d="100"/>
          <a:sy n="149" d="100"/>
        </p:scale>
        <p:origin x="144" y="252"/>
      </p:cViewPr>
      <p:guideLst>
        <p:guide/>
        <p:guide orient="horz" pos="4247"/>
        <p:guide orient="horz"/>
      </p:guideLst>
    </p:cSldViewPr>
  </p:slideViewPr>
  <p:outlineViewPr>
    <p:cViewPr>
      <p:scale>
        <a:sx n="100" d="100"/>
        <a:sy n="100" d="100"/>
      </p:scale>
      <p:origin x="0" y="-1441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2023/9/27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310627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33" kern="1200">
        <a:solidFill>
          <a:schemeClr val="tx1"/>
        </a:solidFill>
        <a:latin typeface="+mn-lt"/>
        <a:ea typeface="+mn-ea"/>
        <a:cs typeface="+mn-cs"/>
      </a:defRPr>
    </a:lvl1pPr>
    <a:lvl2pPr marL="432267" algn="l" rtl="0" eaLnBrk="0" fontAlgn="base" hangingPunct="0">
      <a:spcBef>
        <a:spcPct val="30000"/>
      </a:spcBef>
      <a:spcAft>
        <a:spcPct val="0"/>
      </a:spcAft>
      <a:defRPr sz="1233" kern="1200">
        <a:solidFill>
          <a:schemeClr val="tx1"/>
        </a:solidFill>
        <a:latin typeface="+mn-lt"/>
        <a:ea typeface="+mn-ea"/>
        <a:cs typeface="+mn-cs"/>
      </a:defRPr>
    </a:lvl2pPr>
    <a:lvl3pPr marL="865739" algn="l" rtl="0" eaLnBrk="0" fontAlgn="base" hangingPunct="0">
      <a:spcBef>
        <a:spcPct val="30000"/>
      </a:spcBef>
      <a:spcAft>
        <a:spcPct val="0"/>
      </a:spcAft>
      <a:defRPr sz="1233" kern="1200">
        <a:solidFill>
          <a:schemeClr val="tx1"/>
        </a:solidFill>
        <a:latin typeface="+mn-lt"/>
        <a:ea typeface="+mn-ea"/>
        <a:cs typeface="+mn-cs"/>
      </a:defRPr>
    </a:lvl3pPr>
    <a:lvl4pPr marL="1299210" algn="l" rtl="0" eaLnBrk="0" fontAlgn="base" hangingPunct="0">
      <a:spcBef>
        <a:spcPct val="30000"/>
      </a:spcBef>
      <a:spcAft>
        <a:spcPct val="0"/>
      </a:spcAft>
      <a:defRPr sz="1233" kern="1200">
        <a:solidFill>
          <a:schemeClr val="tx1"/>
        </a:solidFill>
        <a:latin typeface="+mn-lt"/>
        <a:ea typeface="+mn-ea"/>
        <a:cs typeface="+mn-cs"/>
      </a:defRPr>
    </a:lvl4pPr>
    <a:lvl5pPr marL="1732681" algn="l" rtl="0" eaLnBrk="0" fontAlgn="base" hangingPunct="0">
      <a:spcBef>
        <a:spcPct val="30000"/>
      </a:spcBef>
      <a:spcAft>
        <a:spcPct val="0"/>
      </a:spcAft>
      <a:defRPr sz="1233" kern="1200">
        <a:solidFill>
          <a:schemeClr val="tx1"/>
        </a:solidFill>
        <a:latin typeface="+mn-lt"/>
        <a:ea typeface="+mn-ea"/>
        <a:cs typeface="+mn-cs"/>
      </a:defRPr>
    </a:lvl5pPr>
    <a:lvl6pPr marL="2166755" algn="l" defTabSz="866943" rtl="0" eaLnBrk="1" latinLnBrk="0" hangingPunct="1">
      <a:defRPr sz="1233" kern="1200">
        <a:solidFill>
          <a:schemeClr val="tx1"/>
        </a:solidFill>
        <a:latin typeface="+mn-lt"/>
        <a:ea typeface="+mn-ea"/>
        <a:cs typeface="+mn-cs"/>
      </a:defRPr>
    </a:lvl6pPr>
    <a:lvl7pPr marL="2600226" algn="l" defTabSz="866943" rtl="0" eaLnBrk="1" latinLnBrk="0" hangingPunct="1">
      <a:defRPr sz="1233" kern="1200">
        <a:solidFill>
          <a:schemeClr val="tx1"/>
        </a:solidFill>
        <a:latin typeface="+mn-lt"/>
        <a:ea typeface="+mn-ea"/>
        <a:cs typeface="+mn-cs"/>
      </a:defRPr>
    </a:lvl7pPr>
    <a:lvl8pPr marL="3033697" algn="l" defTabSz="866943" rtl="0" eaLnBrk="1" latinLnBrk="0" hangingPunct="1">
      <a:defRPr sz="1233" kern="1200">
        <a:solidFill>
          <a:schemeClr val="tx1"/>
        </a:solidFill>
        <a:latin typeface="+mn-lt"/>
        <a:ea typeface="+mn-ea"/>
        <a:cs typeface="+mn-cs"/>
      </a:defRPr>
    </a:lvl8pPr>
    <a:lvl9pPr marL="3467169" algn="l" defTabSz="866943" rtl="0" eaLnBrk="1" latinLnBrk="0" hangingPunct="1">
      <a:defRPr sz="123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93E93-166D-47F5-9EF1-ACEABE24AEEA}" type="datetimeFigureOut">
              <a:rPr lang="zh-CN" altLang="en-US" smtClean="0"/>
              <a:pPr/>
              <a:t>2023/9/27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9">
                <a:solidFill>
                  <a:schemeClr val="tx1">
                    <a:tint val="75000"/>
                  </a:schemeClr>
                </a:solidFill>
              </a:defRPr>
            </a:lvl1pPr>
          </a:lstStyle>
          <a:p>
            <a:fld id="{43A93E93-166D-47F5-9EF1-ACEABE24AEEA}" type="datetimeFigureOut">
              <a:rPr lang="zh-CN" altLang="en-US" smtClean="0"/>
              <a:pPr/>
              <a:t>2023/9/27</a:t>
            </a:fld>
            <a:endParaRPr lang="zh-CN" altLang="en-US"/>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9">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9">
                <a:solidFill>
                  <a:schemeClr val="tx1">
                    <a:tint val="75000"/>
                  </a:schemeClr>
                </a:solidFill>
              </a:defRPr>
            </a:lvl1pPr>
          </a:lstStyle>
          <a:p>
            <a:fld id="{118D5ACA-62CA-46DB-AD6B-12EDD6D51A2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Lst>
  <p:txStyles>
    <p:titleStyle>
      <a:lvl1pPr algn="l" defTabSz="866921"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1" indent="-216731" algn="l" defTabSz="866921"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190" indent="-216731" algn="l" defTabSz="866921"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652" indent="-216731" algn="l" defTabSz="866921" rtl="0" eaLnBrk="1" latinLnBrk="0" hangingPunct="1">
        <a:lnSpc>
          <a:spcPct val="90000"/>
        </a:lnSpc>
        <a:spcBef>
          <a:spcPts val="475"/>
        </a:spcBef>
        <a:buFont typeface="Arial" panose="020B0604020202020204" pitchFamily="34" charset="0"/>
        <a:buChar char="•"/>
        <a:defRPr sz="1896" kern="1200">
          <a:solidFill>
            <a:schemeClr val="tx1"/>
          </a:solidFill>
          <a:latin typeface="+mn-lt"/>
          <a:ea typeface="+mn-ea"/>
          <a:cs typeface="+mn-cs"/>
        </a:defRPr>
      </a:lvl3pPr>
      <a:lvl4pPr marL="1517113" indent="-216731" algn="l" defTabSz="866921" rtl="0" eaLnBrk="1" latinLnBrk="0" hangingPunct="1">
        <a:lnSpc>
          <a:spcPct val="90000"/>
        </a:lnSpc>
        <a:spcBef>
          <a:spcPts val="475"/>
        </a:spcBef>
        <a:buFont typeface="Arial" panose="020B0604020202020204" pitchFamily="34" charset="0"/>
        <a:buChar char="•"/>
        <a:defRPr sz="1707" kern="1200">
          <a:solidFill>
            <a:schemeClr val="tx1"/>
          </a:solidFill>
          <a:latin typeface="+mn-lt"/>
          <a:ea typeface="+mn-ea"/>
          <a:cs typeface="+mn-cs"/>
        </a:defRPr>
      </a:lvl4pPr>
      <a:lvl5pPr marL="1950573" indent="-216731" algn="l" defTabSz="866921" rtl="0" eaLnBrk="1" latinLnBrk="0" hangingPunct="1">
        <a:lnSpc>
          <a:spcPct val="90000"/>
        </a:lnSpc>
        <a:spcBef>
          <a:spcPts val="475"/>
        </a:spcBef>
        <a:buFont typeface="Arial" panose="020B0604020202020204" pitchFamily="34" charset="0"/>
        <a:buChar char="•"/>
        <a:defRPr sz="1707" kern="1200">
          <a:solidFill>
            <a:schemeClr val="tx1"/>
          </a:solidFill>
          <a:latin typeface="+mn-lt"/>
          <a:ea typeface="+mn-ea"/>
          <a:cs typeface="+mn-cs"/>
        </a:defRPr>
      </a:lvl5pPr>
      <a:lvl6pPr marL="2384032" indent="-216731" algn="l" defTabSz="866921" rtl="0" eaLnBrk="1" latinLnBrk="0" hangingPunct="1">
        <a:lnSpc>
          <a:spcPct val="90000"/>
        </a:lnSpc>
        <a:spcBef>
          <a:spcPts val="475"/>
        </a:spcBef>
        <a:buFont typeface="Arial" panose="020B0604020202020204" pitchFamily="34" charset="0"/>
        <a:buChar char="•"/>
        <a:defRPr sz="1707" kern="1200">
          <a:solidFill>
            <a:schemeClr val="tx1"/>
          </a:solidFill>
          <a:latin typeface="+mn-lt"/>
          <a:ea typeface="+mn-ea"/>
          <a:cs typeface="+mn-cs"/>
        </a:defRPr>
      </a:lvl6pPr>
      <a:lvl7pPr marL="2817494" indent="-216731" algn="l" defTabSz="866921" rtl="0" eaLnBrk="1" latinLnBrk="0" hangingPunct="1">
        <a:lnSpc>
          <a:spcPct val="90000"/>
        </a:lnSpc>
        <a:spcBef>
          <a:spcPts val="475"/>
        </a:spcBef>
        <a:buFont typeface="Arial" panose="020B0604020202020204" pitchFamily="34" charset="0"/>
        <a:buChar char="•"/>
        <a:defRPr sz="1707" kern="1200">
          <a:solidFill>
            <a:schemeClr val="tx1"/>
          </a:solidFill>
          <a:latin typeface="+mn-lt"/>
          <a:ea typeface="+mn-ea"/>
          <a:cs typeface="+mn-cs"/>
        </a:defRPr>
      </a:lvl7pPr>
      <a:lvl8pPr marL="3250953" indent="-216731" algn="l" defTabSz="866921" rtl="0" eaLnBrk="1" latinLnBrk="0" hangingPunct="1">
        <a:lnSpc>
          <a:spcPct val="90000"/>
        </a:lnSpc>
        <a:spcBef>
          <a:spcPts val="475"/>
        </a:spcBef>
        <a:buFont typeface="Arial" panose="020B0604020202020204" pitchFamily="34" charset="0"/>
        <a:buChar char="•"/>
        <a:defRPr sz="1707" kern="1200">
          <a:solidFill>
            <a:schemeClr val="tx1"/>
          </a:solidFill>
          <a:latin typeface="+mn-lt"/>
          <a:ea typeface="+mn-ea"/>
          <a:cs typeface="+mn-cs"/>
        </a:defRPr>
      </a:lvl8pPr>
      <a:lvl9pPr marL="3684415" indent="-216731" algn="l" defTabSz="866921" rtl="0" eaLnBrk="1" latinLnBrk="0" hangingPunct="1">
        <a:lnSpc>
          <a:spcPct val="90000"/>
        </a:lnSpc>
        <a:spcBef>
          <a:spcPts val="475"/>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21" rtl="0" eaLnBrk="1" latinLnBrk="0" hangingPunct="1">
        <a:defRPr sz="1707" kern="1200">
          <a:solidFill>
            <a:schemeClr val="tx1"/>
          </a:solidFill>
          <a:latin typeface="+mn-lt"/>
          <a:ea typeface="+mn-ea"/>
          <a:cs typeface="+mn-cs"/>
        </a:defRPr>
      </a:lvl1pPr>
      <a:lvl2pPr marL="433460" algn="l" defTabSz="866921" rtl="0" eaLnBrk="1" latinLnBrk="0" hangingPunct="1">
        <a:defRPr sz="1707" kern="1200">
          <a:solidFill>
            <a:schemeClr val="tx1"/>
          </a:solidFill>
          <a:latin typeface="+mn-lt"/>
          <a:ea typeface="+mn-ea"/>
          <a:cs typeface="+mn-cs"/>
        </a:defRPr>
      </a:lvl2pPr>
      <a:lvl3pPr marL="866921" algn="l" defTabSz="866921" rtl="0" eaLnBrk="1" latinLnBrk="0" hangingPunct="1">
        <a:defRPr sz="1707" kern="1200">
          <a:solidFill>
            <a:schemeClr val="tx1"/>
          </a:solidFill>
          <a:latin typeface="+mn-lt"/>
          <a:ea typeface="+mn-ea"/>
          <a:cs typeface="+mn-cs"/>
        </a:defRPr>
      </a:lvl3pPr>
      <a:lvl4pPr marL="1300382" algn="l" defTabSz="866921" rtl="0" eaLnBrk="1" latinLnBrk="0" hangingPunct="1">
        <a:defRPr sz="1707" kern="1200">
          <a:solidFill>
            <a:schemeClr val="tx1"/>
          </a:solidFill>
          <a:latin typeface="+mn-lt"/>
          <a:ea typeface="+mn-ea"/>
          <a:cs typeface="+mn-cs"/>
        </a:defRPr>
      </a:lvl4pPr>
      <a:lvl5pPr marL="1733842" algn="l" defTabSz="866921" rtl="0" eaLnBrk="1" latinLnBrk="0" hangingPunct="1">
        <a:defRPr sz="1707" kern="1200">
          <a:solidFill>
            <a:schemeClr val="tx1"/>
          </a:solidFill>
          <a:latin typeface="+mn-lt"/>
          <a:ea typeface="+mn-ea"/>
          <a:cs typeface="+mn-cs"/>
        </a:defRPr>
      </a:lvl5pPr>
      <a:lvl6pPr marL="2167303" algn="l" defTabSz="866921" rtl="0" eaLnBrk="1" latinLnBrk="0" hangingPunct="1">
        <a:defRPr sz="1707" kern="1200">
          <a:solidFill>
            <a:schemeClr val="tx1"/>
          </a:solidFill>
          <a:latin typeface="+mn-lt"/>
          <a:ea typeface="+mn-ea"/>
          <a:cs typeface="+mn-cs"/>
        </a:defRPr>
      </a:lvl6pPr>
      <a:lvl7pPr marL="2600763" algn="l" defTabSz="866921" rtl="0" eaLnBrk="1" latinLnBrk="0" hangingPunct="1">
        <a:defRPr sz="1707" kern="1200">
          <a:solidFill>
            <a:schemeClr val="tx1"/>
          </a:solidFill>
          <a:latin typeface="+mn-lt"/>
          <a:ea typeface="+mn-ea"/>
          <a:cs typeface="+mn-cs"/>
        </a:defRPr>
      </a:lvl7pPr>
      <a:lvl8pPr marL="3034223" algn="l" defTabSz="866921" rtl="0" eaLnBrk="1" latinLnBrk="0" hangingPunct="1">
        <a:defRPr sz="1707" kern="1200">
          <a:solidFill>
            <a:schemeClr val="tx1"/>
          </a:solidFill>
          <a:latin typeface="+mn-lt"/>
          <a:ea typeface="+mn-ea"/>
          <a:cs typeface="+mn-cs"/>
        </a:defRPr>
      </a:lvl8pPr>
      <a:lvl9pPr marL="3467684" algn="l" defTabSz="866921"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s://www.slarc.org.cn/slarcAPS/aps/authenticate/registeredUser/index.actio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94" t="2239" r="-23" b="22711"/>
          <a:stretch/>
        </p:blipFill>
        <p:spPr>
          <a:xfrm>
            <a:off x="0" y="0"/>
            <a:ext cx="12196800" cy="4624277"/>
          </a:xfrm>
          <a:prstGeom prst="rect">
            <a:avLst/>
          </a:prstGeom>
        </p:spPr>
      </p:pic>
      <p:sp>
        <p:nvSpPr>
          <p:cNvPr id="11" name="矩形 10"/>
          <p:cNvSpPr/>
          <p:nvPr/>
        </p:nvSpPr>
        <p:spPr>
          <a:xfrm>
            <a:off x="1" y="5203676"/>
            <a:ext cx="12191999" cy="941155"/>
          </a:xfrm>
          <a:prstGeom prst="rect">
            <a:avLst/>
          </a:prstGeom>
        </p:spPr>
        <p:txBody>
          <a:bodyPr wrap="square">
            <a:spAutoFit/>
          </a:bodyPr>
          <a:lstStyle/>
          <a:p>
            <a:pPr algn="ctr">
              <a:lnSpc>
                <a:spcPct val="120000"/>
              </a:lnSpc>
              <a:defRPr/>
            </a:pP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实验医学研究中心</a:t>
            </a:r>
            <a:endPar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20000"/>
              </a:lnSpc>
              <a:defRPr/>
            </a:pPr>
            <a:r>
              <a:rPr lang="zh-CN" altLang="en-US" sz="2400" b="1" dirty="0">
                <a:latin typeface="微软雅黑" panose="020B0503020204020204" pitchFamily="34" charset="-122"/>
                <a:ea typeface="微软雅黑" panose="020B0503020204020204" pitchFamily="34" charset="-122"/>
              </a:rPr>
              <a:t>上海交通大学医学院附属瑞金医院</a:t>
            </a:r>
            <a:endParaRPr lang="zh-CN" altLang="en-US" sz="2400" b="1" dirty="0">
              <a:latin typeface="微软雅黑" panose="020B0503020204020204" pitchFamily="34" charset="-122"/>
              <a:ea typeface="微软雅黑" panose="020B0503020204020204" pitchFamily="34" charset="-122"/>
              <a:cs typeface="阿里巴巴普惠体 Medium" panose="00020600040101010101" pitchFamily="18" charset="-122"/>
            </a:endParaRPr>
          </a:p>
        </p:txBody>
      </p:sp>
      <p:pic>
        <p:nvPicPr>
          <p:cNvPr id="9" name="图片 8">
            <a:extLst>
              <a:ext uri="{FF2B5EF4-FFF2-40B4-BE49-F238E27FC236}">
                <a16:creationId xmlns:a16="http://schemas.microsoft.com/office/drawing/2014/main" id="{9AA7C36E-18E7-4946-9BBD-A3910D4BE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5124" y="5458877"/>
            <a:ext cx="1271464" cy="1303711"/>
          </a:xfrm>
          <a:prstGeom prst="rect">
            <a:avLst/>
          </a:prstGeom>
        </p:spPr>
      </p:pic>
      <p:pic>
        <p:nvPicPr>
          <p:cNvPr id="12" name="图片 11">
            <a:extLst>
              <a:ext uri="{FF2B5EF4-FFF2-40B4-BE49-F238E27FC236}">
                <a16:creationId xmlns:a16="http://schemas.microsoft.com/office/drawing/2014/main" id="{E1151D72-6DFA-4460-A913-8A0D5AE50B02}"/>
              </a:ext>
            </a:extLst>
          </p:cNvPr>
          <p:cNvPicPr>
            <a:picLocks noChangeAspect="1"/>
          </p:cNvPicPr>
          <p:nvPr/>
        </p:nvPicPr>
        <p:blipFill rotWithShape="1">
          <a:blip r:embed="rId2">
            <a:extLst>
              <a:ext uri="{28A0092B-C50C-407E-A947-70E740481C1C}">
                <a14:useLocalDpi xmlns:a14="http://schemas.microsoft.com/office/drawing/2010/main" val="0"/>
              </a:ext>
            </a:extLst>
          </a:blip>
          <a:srcRect l="94" t="2239" r="-23" b="22711"/>
          <a:stretch/>
        </p:blipFill>
        <p:spPr>
          <a:xfrm>
            <a:off x="-2400" y="0"/>
            <a:ext cx="12196800" cy="4624277"/>
          </a:xfrm>
          <a:prstGeom prst="rect">
            <a:avLst/>
          </a:prstGeom>
        </p:spPr>
      </p:pic>
      <p:sp>
        <p:nvSpPr>
          <p:cNvPr id="13" name="矩形 12">
            <a:extLst>
              <a:ext uri="{FF2B5EF4-FFF2-40B4-BE49-F238E27FC236}">
                <a16:creationId xmlns:a16="http://schemas.microsoft.com/office/drawing/2014/main" id="{4F23B0F1-2BD6-489E-BBA5-0D361FA48EEE}"/>
              </a:ext>
            </a:extLst>
          </p:cNvPr>
          <p:cNvSpPr/>
          <p:nvPr/>
        </p:nvSpPr>
        <p:spPr>
          <a:xfrm>
            <a:off x="-2400" y="2827020"/>
            <a:ext cx="12196800" cy="17972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kern="100" dirty="0">
                <a:solidFill>
                  <a:schemeClr val="bg1"/>
                </a:solidFill>
                <a:latin typeface="微软雅黑" panose="020B0503020204020204" pitchFamily="34" charset="-122"/>
                <a:ea typeface="微软雅黑" panose="020B0503020204020204" pitchFamily="34" charset="-122"/>
              </a:rPr>
              <a:t>实验动物福利伦理审查与动物实验在线申请流程</a:t>
            </a:r>
            <a:endParaRPr lang="zh-CN" altLang="zh-CN" sz="4400" b="1" kern="100" dirty="0">
              <a:solidFill>
                <a:schemeClr val="bg1"/>
              </a:solidFill>
              <a:latin typeface="微软雅黑" panose="020B0503020204020204" pitchFamily="34" charset="-122"/>
              <a:ea typeface="微软雅黑" panose="020B0503020204020204" pitchFamily="34" charset="-122"/>
            </a:endParaRPr>
          </a:p>
        </p:txBody>
      </p:sp>
      <p:pic>
        <p:nvPicPr>
          <p:cNvPr id="5" name="图片 4" descr="几只小老鼠&#10;&#10;描述已自动生成">
            <a:extLst>
              <a:ext uri="{FF2B5EF4-FFF2-40B4-BE49-F238E27FC236}">
                <a16:creationId xmlns:a16="http://schemas.microsoft.com/office/drawing/2014/main" id="{BDF663CB-FC8F-4433-BF78-1726311997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28215"/>
            <a:ext cx="2808000" cy="1529785"/>
          </a:xfrm>
          <a:prstGeom prst="rect">
            <a:avLst/>
          </a:prstGeom>
        </p:spPr>
      </p:pic>
    </p:spTree>
    <p:extLst>
      <p:ext uri="{BB962C8B-B14F-4D97-AF65-F5344CB8AC3E}">
        <p14:creationId xmlns:p14="http://schemas.microsoft.com/office/powerpoint/2010/main" val="193309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3EEE40-ACB8-4D9E-A3CD-9B9F302F35E1}"/>
              </a:ext>
            </a:extLst>
          </p:cNvPr>
          <p:cNvSpPr/>
          <p:nvPr/>
        </p:nvSpPr>
        <p:spPr>
          <a:xfrm>
            <a:off x="-2400" y="0"/>
            <a:ext cx="12196800" cy="140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微软雅黑" panose="020B0503020204020204" pitchFamily="34" charset="-122"/>
                <a:ea typeface="微软雅黑" panose="020B0503020204020204" pitchFamily="34" charset="-122"/>
              </a:rPr>
              <a:t>实验动物伦理与动物实验申请</a:t>
            </a:r>
          </a:p>
        </p:txBody>
      </p:sp>
      <p:pic>
        <p:nvPicPr>
          <p:cNvPr id="2" name="图片 1">
            <a:extLst>
              <a:ext uri="{FF2B5EF4-FFF2-40B4-BE49-F238E27FC236}">
                <a16:creationId xmlns:a16="http://schemas.microsoft.com/office/drawing/2014/main" id="{0B66698D-FC10-C4B9-755D-6F6788D79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70752"/>
            <a:ext cx="1271464" cy="1303711"/>
          </a:xfrm>
          <a:prstGeom prst="rect">
            <a:avLst/>
          </a:prstGeom>
        </p:spPr>
      </p:pic>
      <p:sp>
        <p:nvSpPr>
          <p:cNvPr id="4" name="Text Box 5">
            <a:extLst>
              <a:ext uri="{FF2B5EF4-FFF2-40B4-BE49-F238E27FC236}">
                <a16:creationId xmlns:a16="http://schemas.microsoft.com/office/drawing/2014/main" id="{C6A815F6-C957-43EB-5173-6501E09E6F0F}"/>
              </a:ext>
            </a:extLst>
          </p:cNvPr>
          <p:cNvSpPr txBox="1">
            <a:spLocks noChangeArrowheads="1"/>
          </p:cNvSpPr>
          <p:nvPr/>
        </p:nvSpPr>
        <p:spPr bwMode="auto">
          <a:xfrm>
            <a:off x="335360" y="1772816"/>
            <a:ext cx="1800200" cy="3869457"/>
          </a:xfrm>
          <a:prstGeom prst="rect">
            <a:avLst/>
          </a:prstGeom>
          <a:noFill/>
          <a:ln w="9525">
            <a:noFill/>
            <a:miter lim="800000"/>
            <a:headEnd/>
            <a:tailEnd/>
          </a:ln>
          <a:effectLst/>
        </p:spPr>
        <p:txBody>
          <a:bodyPr wrap="square">
            <a:spAutoFit/>
          </a:bodyPr>
          <a:lstStyle/>
          <a:p>
            <a:pPr marL="342900" indent="-342900" algn="just" eaLnBrk="1" hangingPunct="1">
              <a:lnSpc>
                <a:spcPct val="125000"/>
              </a:lnSpc>
              <a:buFont typeface="Wingdings" panose="05000000000000000000" pitchFamily="2" charset="2"/>
              <a:buChar char="p"/>
            </a:pPr>
            <a:r>
              <a:rPr lang="en-US" altLang="zh-CN" b="1" kern="0" dirty="0">
                <a:solidFill>
                  <a:srgbClr val="000066"/>
                </a:solidFill>
                <a:latin typeface="微软雅黑" panose="020B0503020204020204" pitchFamily="34" charset="-122"/>
                <a:ea typeface="微软雅黑" panose="020B0503020204020204" pitchFamily="34" charset="-122"/>
              </a:rPr>
              <a:t> </a:t>
            </a:r>
            <a:r>
              <a:rPr lang="zh-CN" altLang="en-US" b="1" kern="0" dirty="0">
                <a:solidFill>
                  <a:srgbClr val="000066"/>
                </a:solidFill>
                <a:latin typeface="微软雅黑" panose="020B0503020204020204" pitchFamily="34" charset="-122"/>
                <a:ea typeface="微软雅黑" panose="020B0503020204020204" pitchFamily="34" charset="-122"/>
              </a:rPr>
              <a:t>审批完成</a:t>
            </a:r>
            <a:endParaRPr lang="en-US" altLang="zh-CN" b="1" kern="0" dirty="0">
              <a:solidFill>
                <a:srgbClr val="000066"/>
              </a:solidFill>
              <a:latin typeface="微软雅黑" panose="020B0503020204020204" pitchFamily="34" charset="-122"/>
              <a:ea typeface="微软雅黑" panose="020B0503020204020204" pitchFamily="34" charset="-122"/>
            </a:endParaRPr>
          </a:p>
          <a:p>
            <a:pPr algn="just" eaLnBrk="1" hangingPunct="1">
              <a:lnSpc>
                <a:spcPct val="125000"/>
              </a:lnSpc>
            </a:pPr>
            <a:r>
              <a:rPr lang="zh-CN" altLang="en-US" b="1" kern="0" dirty="0">
                <a:solidFill>
                  <a:srgbClr val="000066"/>
                </a:solidFill>
                <a:latin typeface="微软雅黑" panose="020B0503020204020204" pitchFamily="34" charset="-122"/>
                <a:ea typeface="微软雅黑" panose="020B0503020204020204" pitchFamily="34" charset="-122"/>
              </a:rPr>
              <a:t>审批状态显示审核完成，下载动物实验协议书，打印签字后与实验动物福利伦理审查申请表及人员资质证明一并交至实验医学研究中心，办理动物入驻。</a:t>
            </a:r>
          </a:p>
        </p:txBody>
      </p:sp>
      <p:pic>
        <p:nvPicPr>
          <p:cNvPr id="8" name="图片 7">
            <a:extLst>
              <a:ext uri="{FF2B5EF4-FFF2-40B4-BE49-F238E27FC236}">
                <a16:creationId xmlns:a16="http://schemas.microsoft.com/office/drawing/2014/main" id="{1C178D23-3189-3B98-737F-CA02312EE800}"/>
              </a:ext>
            </a:extLst>
          </p:cNvPr>
          <p:cNvPicPr>
            <a:picLocks noChangeAspect="1"/>
          </p:cNvPicPr>
          <p:nvPr/>
        </p:nvPicPr>
        <p:blipFill>
          <a:blip r:embed="rId3"/>
          <a:stretch>
            <a:fillRect/>
          </a:stretch>
        </p:blipFill>
        <p:spPr>
          <a:xfrm>
            <a:off x="2351584" y="2492896"/>
            <a:ext cx="9361040" cy="2402183"/>
          </a:xfrm>
          <a:prstGeom prst="rect">
            <a:avLst/>
          </a:prstGeom>
        </p:spPr>
      </p:pic>
    </p:spTree>
    <p:extLst>
      <p:ext uri="{BB962C8B-B14F-4D97-AF65-F5344CB8AC3E}">
        <p14:creationId xmlns:p14="http://schemas.microsoft.com/office/powerpoint/2010/main" val="250356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3EEE40-ACB8-4D9E-A3CD-9B9F302F35E1}"/>
              </a:ext>
            </a:extLst>
          </p:cNvPr>
          <p:cNvSpPr/>
          <p:nvPr/>
        </p:nvSpPr>
        <p:spPr>
          <a:xfrm>
            <a:off x="-2400" y="0"/>
            <a:ext cx="12196800" cy="140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微软雅黑" panose="020B0503020204020204" pitchFamily="34" charset="-122"/>
                <a:ea typeface="微软雅黑" panose="020B0503020204020204" pitchFamily="34" charset="-122"/>
              </a:rPr>
              <a:t>用户信息管理</a:t>
            </a:r>
          </a:p>
        </p:txBody>
      </p:sp>
      <p:pic>
        <p:nvPicPr>
          <p:cNvPr id="2" name="图片 1">
            <a:extLst>
              <a:ext uri="{FF2B5EF4-FFF2-40B4-BE49-F238E27FC236}">
                <a16:creationId xmlns:a16="http://schemas.microsoft.com/office/drawing/2014/main" id="{0B66698D-FC10-C4B9-755D-6F6788D79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70752"/>
            <a:ext cx="1271464" cy="1303711"/>
          </a:xfrm>
          <a:prstGeom prst="rect">
            <a:avLst/>
          </a:prstGeom>
        </p:spPr>
      </p:pic>
      <p:sp>
        <p:nvSpPr>
          <p:cNvPr id="4" name="Text Box 5">
            <a:extLst>
              <a:ext uri="{FF2B5EF4-FFF2-40B4-BE49-F238E27FC236}">
                <a16:creationId xmlns:a16="http://schemas.microsoft.com/office/drawing/2014/main" id="{C6A815F6-C957-43EB-5173-6501E09E6F0F}"/>
              </a:ext>
            </a:extLst>
          </p:cNvPr>
          <p:cNvSpPr txBox="1">
            <a:spLocks noChangeArrowheads="1"/>
          </p:cNvSpPr>
          <p:nvPr/>
        </p:nvSpPr>
        <p:spPr bwMode="auto">
          <a:xfrm>
            <a:off x="335360" y="1772816"/>
            <a:ext cx="9721080" cy="406971"/>
          </a:xfrm>
          <a:prstGeom prst="rect">
            <a:avLst/>
          </a:prstGeom>
          <a:noFill/>
          <a:ln w="9525">
            <a:noFill/>
            <a:miter lim="800000"/>
            <a:headEnd/>
            <a:tailEnd/>
          </a:ln>
          <a:effectLst/>
        </p:spPr>
        <p:txBody>
          <a:bodyPr wrap="square">
            <a:spAutoFit/>
          </a:bodyPr>
          <a:lstStyle/>
          <a:p>
            <a:pPr marL="342900" indent="-342900" algn="just" eaLnBrk="1" hangingPunct="1">
              <a:lnSpc>
                <a:spcPct val="125000"/>
              </a:lnSpc>
              <a:buFont typeface="Wingdings" panose="05000000000000000000" pitchFamily="2" charset="2"/>
              <a:buChar char="p"/>
            </a:pPr>
            <a:r>
              <a:rPr lang="en-US" altLang="zh-CN" b="1" kern="0" dirty="0">
                <a:solidFill>
                  <a:srgbClr val="000066"/>
                </a:solidFill>
                <a:latin typeface="微软雅黑" panose="020B0503020204020204" pitchFamily="34" charset="-122"/>
                <a:ea typeface="微软雅黑" panose="020B0503020204020204" pitchFamily="34" charset="-122"/>
              </a:rPr>
              <a:t> </a:t>
            </a:r>
            <a:r>
              <a:rPr lang="zh-CN" altLang="en-US" b="1" kern="0" dirty="0">
                <a:solidFill>
                  <a:srgbClr val="000066"/>
                </a:solidFill>
                <a:latin typeface="微软雅黑" panose="020B0503020204020204" pitchFamily="34" charset="-122"/>
                <a:ea typeface="微软雅黑" panose="020B0503020204020204" pitchFamily="34" charset="-122"/>
              </a:rPr>
              <a:t>完成入驻后，申请人可在</a:t>
            </a:r>
            <a:r>
              <a:rPr lang="en-US" altLang="zh-CN" b="1" kern="0" dirty="0">
                <a:solidFill>
                  <a:srgbClr val="000066"/>
                </a:solidFill>
                <a:latin typeface="微软雅黑" panose="020B0503020204020204" pitchFamily="34" charset="-122"/>
                <a:ea typeface="微软雅黑" panose="020B0503020204020204" pitchFamily="34" charset="-122"/>
              </a:rPr>
              <a:t>LAMS-</a:t>
            </a:r>
            <a:r>
              <a:rPr lang="zh-CN" altLang="en-US" b="1" kern="0" dirty="0">
                <a:solidFill>
                  <a:srgbClr val="000066"/>
                </a:solidFill>
                <a:latin typeface="微软雅黑" panose="020B0503020204020204" pitchFamily="34" charset="-122"/>
                <a:ea typeface="微软雅黑" panose="020B0503020204020204" pitchFamily="34" charset="-122"/>
              </a:rPr>
              <a:t>在线管理中实时查看课题组动物实验状态。</a:t>
            </a:r>
          </a:p>
        </p:txBody>
      </p:sp>
      <p:pic>
        <p:nvPicPr>
          <p:cNvPr id="6" name="图片 5">
            <a:extLst>
              <a:ext uri="{FF2B5EF4-FFF2-40B4-BE49-F238E27FC236}">
                <a16:creationId xmlns:a16="http://schemas.microsoft.com/office/drawing/2014/main" id="{DBE51A86-AF6A-CBD2-627F-9AE8D6532102}"/>
              </a:ext>
            </a:extLst>
          </p:cNvPr>
          <p:cNvPicPr>
            <a:picLocks noChangeAspect="1"/>
          </p:cNvPicPr>
          <p:nvPr/>
        </p:nvPicPr>
        <p:blipFill>
          <a:blip r:embed="rId3"/>
          <a:stretch>
            <a:fillRect/>
          </a:stretch>
        </p:blipFill>
        <p:spPr>
          <a:xfrm>
            <a:off x="911424" y="2492896"/>
            <a:ext cx="5922005" cy="1601888"/>
          </a:xfrm>
          <a:prstGeom prst="rect">
            <a:avLst/>
          </a:prstGeom>
        </p:spPr>
      </p:pic>
      <p:sp>
        <p:nvSpPr>
          <p:cNvPr id="7" name="矩形 6">
            <a:extLst>
              <a:ext uri="{FF2B5EF4-FFF2-40B4-BE49-F238E27FC236}">
                <a16:creationId xmlns:a16="http://schemas.microsoft.com/office/drawing/2014/main" id="{3B896473-F4A2-059E-7C18-9B6DAFEF58B1}"/>
              </a:ext>
            </a:extLst>
          </p:cNvPr>
          <p:cNvSpPr/>
          <p:nvPr/>
        </p:nvSpPr>
        <p:spPr>
          <a:xfrm>
            <a:off x="3575720" y="2492896"/>
            <a:ext cx="576064" cy="2160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51321FFD-59C6-3DDF-1F6C-33CD6CD75FC2}"/>
              </a:ext>
            </a:extLst>
          </p:cNvPr>
          <p:cNvSpPr/>
          <p:nvPr/>
        </p:nvSpPr>
        <p:spPr>
          <a:xfrm>
            <a:off x="983432" y="3140968"/>
            <a:ext cx="648072" cy="79208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78727C19-10B0-C651-14EE-AA595978E0C9}"/>
              </a:ext>
            </a:extLst>
          </p:cNvPr>
          <p:cNvPicPr>
            <a:picLocks noChangeAspect="1"/>
          </p:cNvPicPr>
          <p:nvPr/>
        </p:nvPicPr>
        <p:blipFill>
          <a:blip r:embed="rId4"/>
          <a:stretch>
            <a:fillRect/>
          </a:stretch>
        </p:blipFill>
        <p:spPr>
          <a:xfrm>
            <a:off x="7248128" y="4077072"/>
            <a:ext cx="4846654" cy="2160985"/>
          </a:xfrm>
          <a:prstGeom prst="rect">
            <a:avLst/>
          </a:prstGeom>
        </p:spPr>
      </p:pic>
      <p:pic>
        <p:nvPicPr>
          <p:cNvPr id="11" name="图片 10">
            <a:extLst>
              <a:ext uri="{FF2B5EF4-FFF2-40B4-BE49-F238E27FC236}">
                <a16:creationId xmlns:a16="http://schemas.microsoft.com/office/drawing/2014/main" id="{90A88EBE-CF84-277F-D2F6-19AF3E014E71}"/>
              </a:ext>
            </a:extLst>
          </p:cNvPr>
          <p:cNvPicPr>
            <a:picLocks noChangeAspect="1"/>
          </p:cNvPicPr>
          <p:nvPr/>
        </p:nvPicPr>
        <p:blipFill>
          <a:blip r:embed="rId5"/>
          <a:stretch>
            <a:fillRect/>
          </a:stretch>
        </p:blipFill>
        <p:spPr>
          <a:xfrm>
            <a:off x="7222467" y="3219702"/>
            <a:ext cx="4848902" cy="857370"/>
          </a:xfrm>
          <a:prstGeom prst="rect">
            <a:avLst/>
          </a:prstGeom>
        </p:spPr>
      </p:pic>
    </p:spTree>
    <p:extLst>
      <p:ext uri="{BB962C8B-B14F-4D97-AF65-F5344CB8AC3E}">
        <p14:creationId xmlns:p14="http://schemas.microsoft.com/office/powerpoint/2010/main" val="3540642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3EEE40-ACB8-4D9E-A3CD-9B9F302F35E1}"/>
              </a:ext>
            </a:extLst>
          </p:cNvPr>
          <p:cNvSpPr/>
          <p:nvPr/>
        </p:nvSpPr>
        <p:spPr>
          <a:xfrm>
            <a:off x="-2400" y="0"/>
            <a:ext cx="12196800" cy="140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latin typeface="微软雅黑" panose="020B0503020204020204" pitchFamily="34" charset="-122"/>
                <a:ea typeface="微软雅黑" panose="020B0503020204020204" pitchFamily="34" charset="-122"/>
              </a:rPr>
              <a:t>实验动物福利伦理审查申请表填写注意事项</a:t>
            </a:r>
          </a:p>
        </p:txBody>
      </p:sp>
      <p:pic>
        <p:nvPicPr>
          <p:cNvPr id="2" name="图片 1">
            <a:extLst>
              <a:ext uri="{FF2B5EF4-FFF2-40B4-BE49-F238E27FC236}">
                <a16:creationId xmlns:a16="http://schemas.microsoft.com/office/drawing/2014/main" id="{B5C54F04-1FF3-3DC0-742A-0070FE927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70752"/>
            <a:ext cx="1271464" cy="1303711"/>
          </a:xfrm>
          <a:prstGeom prst="rect">
            <a:avLst/>
          </a:prstGeom>
        </p:spPr>
      </p:pic>
      <p:pic>
        <p:nvPicPr>
          <p:cNvPr id="6" name="图片 5">
            <a:extLst>
              <a:ext uri="{FF2B5EF4-FFF2-40B4-BE49-F238E27FC236}">
                <a16:creationId xmlns:a16="http://schemas.microsoft.com/office/drawing/2014/main" id="{5E382B98-CCF0-5B88-E600-9BDBC1C41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472" y="1528339"/>
            <a:ext cx="3336643" cy="5301208"/>
          </a:xfrm>
          <a:prstGeom prst="rect">
            <a:avLst/>
          </a:prstGeom>
        </p:spPr>
      </p:pic>
      <p:sp>
        <p:nvSpPr>
          <p:cNvPr id="8" name="矩形 7">
            <a:extLst>
              <a:ext uri="{FF2B5EF4-FFF2-40B4-BE49-F238E27FC236}">
                <a16:creationId xmlns:a16="http://schemas.microsoft.com/office/drawing/2014/main" id="{6340B3FC-84D9-D1F4-9F1C-B31B1CB403D1}"/>
              </a:ext>
            </a:extLst>
          </p:cNvPr>
          <p:cNvSpPr/>
          <p:nvPr/>
        </p:nvSpPr>
        <p:spPr>
          <a:xfrm>
            <a:off x="2423592" y="1916832"/>
            <a:ext cx="1872208" cy="216024"/>
          </a:xfrm>
          <a:prstGeom prst="rect">
            <a:avLst/>
          </a:prstGeom>
          <a:noFill/>
          <a:ln>
            <a:solidFill>
              <a:srgbClr val="00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4005B393-7DF5-F6FF-04CA-DA19C425CB8E}"/>
              </a:ext>
            </a:extLst>
          </p:cNvPr>
          <p:cNvSpPr/>
          <p:nvPr/>
        </p:nvSpPr>
        <p:spPr>
          <a:xfrm>
            <a:off x="2567608" y="3717032"/>
            <a:ext cx="648072" cy="65684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cxnSp>
        <p:nvCxnSpPr>
          <p:cNvPr id="14" name="直接箭头连接符 13">
            <a:extLst>
              <a:ext uri="{FF2B5EF4-FFF2-40B4-BE49-F238E27FC236}">
                <a16:creationId xmlns:a16="http://schemas.microsoft.com/office/drawing/2014/main" id="{B893633B-CBE5-33C2-D100-DDA5C6C515D7}"/>
              </a:ext>
            </a:extLst>
          </p:cNvPr>
          <p:cNvCxnSpPr>
            <a:cxnSpLocks/>
          </p:cNvCxnSpPr>
          <p:nvPr/>
        </p:nvCxnSpPr>
        <p:spPr>
          <a:xfrm flipH="1">
            <a:off x="3143672" y="3952043"/>
            <a:ext cx="1865877" cy="8776"/>
          </a:xfrm>
          <a:prstGeom prst="straightConnector1">
            <a:avLst/>
          </a:prstGeom>
          <a:ln w="19050">
            <a:solidFill>
              <a:srgbClr val="FF0000"/>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D7281166-1384-BF4D-5CFA-344BD149EFE8}"/>
              </a:ext>
            </a:extLst>
          </p:cNvPr>
          <p:cNvSpPr txBox="1"/>
          <p:nvPr/>
        </p:nvSpPr>
        <p:spPr>
          <a:xfrm>
            <a:off x="5009549" y="2650621"/>
            <a:ext cx="6888493" cy="2620397"/>
          </a:xfrm>
          <a:prstGeom prst="rect">
            <a:avLst/>
          </a:prstGeom>
          <a:ln w="19050">
            <a:solidFill>
              <a:srgbClr val="1369DB"/>
            </a:solidFill>
          </a:ln>
        </p:spPr>
        <p:style>
          <a:lnRef idx="2">
            <a:schemeClr val="accent4"/>
          </a:lnRef>
          <a:fillRef idx="1">
            <a:schemeClr val="lt1"/>
          </a:fillRef>
          <a:effectRef idx="0">
            <a:schemeClr val="accent4"/>
          </a:effectRef>
          <a:fontRef idx="minor">
            <a:schemeClr val="dk1"/>
          </a:fontRef>
        </p:style>
        <p:txBody>
          <a:bodyPr wrap="square" rtlCol="0" anchor="ctr" anchorCtr="0">
            <a:spAutoFit/>
          </a:bodyPr>
          <a:lstStyle/>
          <a:p>
            <a:pPr>
              <a:lnSpc>
                <a:spcPct val="200000"/>
              </a:lnSpc>
            </a:pPr>
            <a:r>
              <a:rPr lang="zh-CN" altLang="en-US" sz="1200" b="1" dirty="0">
                <a:latin typeface="Arial" panose="020B0604020202020204" pitchFamily="34" charset="0"/>
                <a:ea typeface="微软雅黑" panose="020B0503020204020204" pitchFamily="34" charset="-122"/>
                <a:cs typeface="Arial" panose="020B0604020202020204" pitchFamily="34" charset="0"/>
              </a:rPr>
              <a:t>此处为人员资质要求，可填写</a:t>
            </a:r>
            <a:r>
              <a:rPr lang="en-US" altLang="zh-CN" sz="1200" b="1" dirty="0">
                <a:latin typeface="Arial" panose="020B0604020202020204" pitchFamily="34" charset="0"/>
                <a:ea typeface="微软雅黑" panose="020B0503020204020204" pitchFamily="34" charset="-122"/>
                <a:cs typeface="Arial" panose="020B0604020202020204" pitchFamily="34" charset="0"/>
              </a:rPr>
              <a:t>《</a:t>
            </a:r>
            <a:r>
              <a:rPr lang="zh-CN" altLang="en-US" sz="1200" b="1" dirty="0">
                <a:latin typeface="Arial" panose="020B0604020202020204" pitchFamily="34" charset="0"/>
                <a:ea typeface="微软雅黑" panose="020B0503020204020204" pitchFamily="34" charset="-122"/>
                <a:cs typeface="Arial" panose="020B0604020202020204" pitchFamily="34" charset="0"/>
              </a:rPr>
              <a:t>上海市实验动物从业人员培训记录卡</a:t>
            </a:r>
            <a:r>
              <a:rPr lang="en-US" altLang="zh-CN" sz="1200" b="1" dirty="0">
                <a:latin typeface="Arial" panose="020B0604020202020204" pitchFamily="34" charset="0"/>
                <a:ea typeface="微软雅黑" panose="020B0503020204020204" pitchFamily="34" charset="-122"/>
                <a:cs typeface="Arial" panose="020B0604020202020204" pitchFamily="34" charset="0"/>
              </a:rPr>
              <a:t>》</a:t>
            </a:r>
            <a:r>
              <a:rPr lang="zh-CN" altLang="en-US" sz="1200" b="1" dirty="0">
                <a:latin typeface="Arial" panose="020B0604020202020204" pitchFamily="34" charset="0"/>
                <a:ea typeface="微软雅黑" panose="020B0503020204020204" pitchFamily="34" charset="-122"/>
                <a:cs typeface="Arial" panose="020B0604020202020204" pitchFamily="34" charset="0"/>
              </a:rPr>
              <a:t>、实验动物课成绩或者其他机构签发的资质证明。</a:t>
            </a:r>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pPr>
              <a:lnSpc>
                <a:spcPct val="200000"/>
              </a:lnSpc>
            </a:pPr>
            <a:r>
              <a:rPr lang="zh-CN" altLang="en-US" sz="1200" b="1" dirty="0">
                <a:latin typeface="Arial" panose="020B0604020202020204" pitchFamily="34" charset="0"/>
                <a:ea typeface="微软雅黑" panose="020B0503020204020204" pitchFamily="34" charset="-122"/>
                <a:cs typeface="Arial" panose="020B0604020202020204" pitchFamily="34" charset="0"/>
              </a:rPr>
              <a:t>培训记录卡申请路径：</a:t>
            </a:r>
            <a:r>
              <a:rPr lang="en-US" altLang="zh-CN" sz="1200" dirty="0">
                <a:hlinkClick r:id="rId4"/>
              </a:rPr>
              <a:t>https://www.slarc.org.cn/slarcAPS/aps/authenticate/registeredUser/index.action</a:t>
            </a:r>
            <a:endParaRPr lang="en-US" altLang="zh-CN" sz="1200" dirty="0"/>
          </a:p>
          <a:p>
            <a:pPr>
              <a:lnSpc>
                <a:spcPct val="200000"/>
              </a:lnSpc>
            </a:pPr>
            <a:r>
              <a:rPr lang="zh-CN" altLang="en-US" sz="1200" b="1" dirty="0">
                <a:latin typeface="Arial" panose="020B0604020202020204" pitchFamily="34" charset="0"/>
                <a:ea typeface="微软雅黑" panose="020B0503020204020204" pitchFamily="34" charset="-122"/>
                <a:cs typeface="Arial" panose="020B0604020202020204" pitchFamily="34" charset="0"/>
              </a:rPr>
              <a:t>注册账号并选择合适的培训班</a:t>
            </a:r>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pPr>
              <a:lnSpc>
                <a:spcPct val="200000"/>
              </a:lnSpc>
            </a:pPr>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pPr>
              <a:lnSpc>
                <a:spcPct val="200000"/>
              </a:lnSpc>
            </a:pPr>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pPr>
              <a:lnSpc>
                <a:spcPct val="200000"/>
              </a:lnSpc>
            </a:pP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p:txBody>
      </p:sp>
      <p:pic>
        <p:nvPicPr>
          <p:cNvPr id="17" name="图片 16">
            <a:extLst>
              <a:ext uri="{FF2B5EF4-FFF2-40B4-BE49-F238E27FC236}">
                <a16:creationId xmlns:a16="http://schemas.microsoft.com/office/drawing/2014/main" id="{47D1FDEE-2D5A-FF42-3649-3F0E2202AA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08824" y="3933056"/>
            <a:ext cx="2099961" cy="1284104"/>
          </a:xfrm>
          <a:prstGeom prst="rect">
            <a:avLst/>
          </a:prstGeom>
        </p:spPr>
      </p:pic>
      <p:sp>
        <p:nvSpPr>
          <p:cNvPr id="18" name="矩形 17">
            <a:extLst>
              <a:ext uri="{FF2B5EF4-FFF2-40B4-BE49-F238E27FC236}">
                <a16:creationId xmlns:a16="http://schemas.microsoft.com/office/drawing/2014/main" id="{D68345F5-2210-FB81-8C77-0942C5E2DBF5}"/>
              </a:ext>
            </a:extLst>
          </p:cNvPr>
          <p:cNvSpPr/>
          <p:nvPr/>
        </p:nvSpPr>
        <p:spPr>
          <a:xfrm>
            <a:off x="2207568" y="5877272"/>
            <a:ext cx="576064"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a:extLst>
              <a:ext uri="{FF2B5EF4-FFF2-40B4-BE49-F238E27FC236}">
                <a16:creationId xmlns:a16="http://schemas.microsoft.com/office/drawing/2014/main" id="{2BCBD40E-9E25-5113-780E-75B94E651699}"/>
              </a:ext>
            </a:extLst>
          </p:cNvPr>
          <p:cNvCxnSpPr>
            <a:cxnSpLocks/>
            <a:stCxn id="22" idx="1"/>
          </p:cNvCxnSpPr>
          <p:nvPr/>
        </p:nvCxnSpPr>
        <p:spPr>
          <a:xfrm flipH="1">
            <a:off x="2711624" y="5999874"/>
            <a:ext cx="2304256" cy="21414"/>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71DCE931-4F00-5FB0-348E-9B6CDA2D5414}"/>
              </a:ext>
            </a:extLst>
          </p:cNvPr>
          <p:cNvSpPr txBox="1"/>
          <p:nvPr/>
        </p:nvSpPr>
        <p:spPr>
          <a:xfrm>
            <a:off x="5015880" y="5612396"/>
            <a:ext cx="6888492" cy="774956"/>
          </a:xfrm>
          <a:prstGeom prst="rect">
            <a:avLst/>
          </a:prstGeom>
          <a:ln w="19050">
            <a:solidFill>
              <a:srgbClr val="1369DB"/>
            </a:solidFill>
          </a:ln>
        </p:spPr>
        <p:style>
          <a:lnRef idx="2">
            <a:schemeClr val="accent4"/>
          </a:lnRef>
          <a:fillRef idx="1">
            <a:schemeClr val="lt1"/>
          </a:fillRef>
          <a:effectRef idx="0">
            <a:schemeClr val="accent4"/>
          </a:effectRef>
          <a:fontRef idx="minor">
            <a:schemeClr val="dk1"/>
          </a:fontRef>
        </p:style>
        <p:txBody>
          <a:bodyPr wrap="square" rtlCol="0" anchor="ctr" anchorCtr="0">
            <a:spAutoFit/>
          </a:bodyPr>
          <a:lstStyle/>
          <a:p>
            <a:pPr algn="l">
              <a:lnSpc>
                <a:spcPct val="200000"/>
              </a:lnSpc>
            </a:pPr>
            <a:r>
              <a:rPr lang="zh-CN" altLang="en-US" sz="1200" b="1" dirty="0">
                <a:latin typeface="Arial" panose="020B0604020202020204" pitchFamily="34" charset="0"/>
                <a:ea typeface="微软雅黑" panose="020B0503020204020204" pitchFamily="34" charset="-122"/>
                <a:cs typeface="Arial" panose="020B0604020202020204" pitchFamily="34" charset="0"/>
              </a:rPr>
              <a:t>填写整个实验周期所需动物，注意与后面实验设计一致。</a:t>
            </a:r>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pPr algn="l">
              <a:lnSpc>
                <a:spcPct val="200000"/>
              </a:lnSpc>
            </a:pPr>
            <a:r>
              <a:rPr lang="zh-CN" altLang="en-US" sz="1200" b="1" dirty="0">
                <a:latin typeface="Arial" panose="020B0604020202020204" pitchFamily="34" charset="0"/>
                <a:ea typeface="微软雅黑" panose="020B0503020204020204" pitchFamily="34" charset="-122"/>
                <a:cs typeface="Arial" panose="020B0604020202020204" pitchFamily="34" charset="0"/>
              </a:rPr>
              <a:t>如果计划包括配繁，请填写配繁前后所需的总的动物数量。</a:t>
            </a:r>
          </a:p>
        </p:txBody>
      </p:sp>
      <p:sp>
        <p:nvSpPr>
          <p:cNvPr id="7" name="文本框 6">
            <a:extLst>
              <a:ext uri="{FF2B5EF4-FFF2-40B4-BE49-F238E27FC236}">
                <a16:creationId xmlns:a16="http://schemas.microsoft.com/office/drawing/2014/main" id="{875C7738-7B91-30A9-0C7C-6B950069CDC2}"/>
              </a:ext>
            </a:extLst>
          </p:cNvPr>
          <p:cNvSpPr txBox="1"/>
          <p:nvPr/>
        </p:nvSpPr>
        <p:spPr>
          <a:xfrm>
            <a:off x="4997885" y="1976144"/>
            <a:ext cx="6888492" cy="405624"/>
          </a:xfrm>
          <a:prstGeom prst="rect">
            <a:avLst/>
          </a:prstGeom>
          <a:ln w="19050">
            <a:solidFill>
              <a:srgbClr val="1369DB"/>
            </a:solidFill>
          </a:ln>
        </p:spPr>
        <p:style>
          <a:lnRef idx="2">
            <a:schemeClr val="accent4"/>
          </a:lnRef>
          <a:fillRef idx="1">
            <a:schemeClr val="lt1"/>
          </a:fillRef>
          <a:effectRef idx="0">
            <a:schemeClr val="accent4"/>
          </a:effectRef>
          <a:fontRef idx="minor">
            <a:schemeClr val="dk1"/>
          </a:fontRef>
        </p:style>
        <p:txBody>
          <a:bodyPr wrap="square" rtlCol="0" anchor="ctr" anchorCtr="0">
            <a:spAutoFit/>
          </a:bodyPr>
          <a:lstStyle/>
          <a:p>
            <a:pPr algn="l">
              <a:lnSpc>
                <a:spcPct val="200000"/>
              </a:lnSpc>
            </a:pPr>
            <a:r>
              <a:rPr lang="zh-CN" altLang="en-US" sz="1200" b="1" dirty="0">
                <a:latin typeface="Arial" panose="020B0604020202020204" pitchFamily="34" charset="0"/>
                <a:ea typeface="微软雅黑" panose="020B0503020204020204" pitchFamily="34" charset="-122"/>
                <a:cs typeface="Arial" panose="020B0604020202020204" pitchFamily="34" charset="0"/>
              </a:rPr>
              <a:t>用科学的语言描述具体科学实验课题，能合并填写的动物实验要合并申请。</a:t>
            </a:r>
          </a:p>
        </p:txBody>
      </p:sp>
      <p:cxnSp>
        <p:nvCxnSpPr>
          <p:cNvPr id="9" name="直接箭头连接符 8">
            <a:extLst>
              <a:ext uri="{FF2B5EF4-FFF2-40B4-BE49-F238E27FC236}">
                <a16:creationId xmlns:a16="http://schemas.microsoft.com/office/drawing/2014/main" id="{DFD45E2D-B772-2A5F-DD8D-CC4A9DC8AC55}"/>
              </a:ext>
            </a:extLst>
          </p:cNvPr>
          <p:cNvCxnSpPr>
            <a:cxnSpLocks/>
            <a:stCxn id="7" idx="1"/>
          </p:cNvCxnSpPr>
          <p:nvPr/>
        </p:nvCxnSpPr>
        <p:spPr>
          <a:xfrm flipH="1">
            <a:off x="2891644" y="2178956"/>
            <a:ext cx="2106241" cy="227877"/>
          </a:xfrm>
          <a:prstGeom prst="straightConnector1">
            <a:avLst/>
          </a:prstGeom>
          <a:ln w="19050">
            <a:solidFill>
              <a:srgbClr val="FF0000"/>
            </a:solidFill>
            <a:headEnd w="med" len="lg"/>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892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C54F04-1FF3-3DC0-742A-0070FE927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70752"/>
            <a:ext cx="1271464" cy="1303711"/>
          </a:xfrm>
          <a:prstGeom prst="rect">
            <a:avLst/>
          </a:prstGeom>
        </p:spPr>
      </p:pic>
      <p:graphicFrame>
        <p:nvGraphicFramePr>
          <p:cNvPr id="5" name="表格 4">
            <a:extLst>
              <a:ext uri="{FF2B5EF4-FFF2-40B4-BE49-F238E27FC236}">
                <a16:creationId xmlns:a16="http://schemas.microsoft.com/office/drawing/2014/main" id="{082C3015-312D-4AE6-9860-0F3E2EDF003E}"/>
              </a:ext>
            </a:extLst>
          </p:cNvPr>
          <p:cNvGraphicFramePr>
            <a:graphicFrameLocks noGrp="1"/>
          </p:cNvGraphicFramePr>
          <p:nvPr>
            <p:extLst>
              <p:ext uri="{D42A27DB-BD31-4B8C-83A1-F6EECF244321}">
                <p14:modId xmlns:p14="http://schemas.microsoft.com/office/powerpoint/2010/main" val="3693260525"/>
              </p:ext>
            </p:extLst>
          </p:nvPr>
        </p:nvGraphicFramePr>
        <p:xfrm>
          <a:off x="479376" y="476672"/>
          <a:ext cx="10801200" cy="5622509"/>
        </p:xfrm>
        <a:graphic>
          <a:graphicData uri="http://schemas.openxmlformats.org/drawingml/2006/table">
            <a:tbl>
              <a:tblPr firstRow="1" firstCol="1" bandRow="1"/>
              <a:tblGrid>
                <a:gridCol w="10801200">
                  <a:extLst>
                    <a:ext uri="{9D8B030D-6E8A-4147-A177-3AD203B41FA5}">
                      <a16:colId xmlns:a16="http://schemas.microsoft.com/office/drawing/2014/main" val="96645365"/>
                    </a:ext>
                  </a:extLst>
                </a:gridCol>
              </a:tblGrid>
              <a:tr h="355882">
                <a:tc>
                  <a:txBody>
                    <a:bodyPr/>
                    <a:lstStyle/>
                    <a:p>
                      <a:r>
                        <a:rPr lang="zh-CN" sz="1400" b="1">
                          <a:solidFill>
                            <a:srgbClr val="000000"/>
                          </a:solidFill>
                          <a:effectLst/>
                          <a:latin typeface="Times New Roman" panose="02020603050405020304" pitchFamily="18" charset="0"/>
                          <a:ea typeface="华文仿宋" panose="02010600040101010101" pitchFamily="2" charset="-122"/>
                        </a:rPr>
                        <a:t>三、研究项目信息</a:t>
                      </a:r>
                      <a:endParaRPr lang="zh-CN" sz="1600">
                        <a:solidFill>
                          <a:srgbClr val="000000"/>
                        </a:solidFill>
                        <a:effectLst/>
                        <a:latin typeface="Times New Roman" panose="02020603050405020304" pitchFamily="18" charset="0"/>
                        <a:ea typeface="宋体" panose="02010600030101010101" pitchFamily="2" charset="-122"/>
                      </a:endParaRPr>
                    </a:p>
                  </a:txBody>
                  <a:tcPr marL="58898" marR="58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499140"/>
                  </a:ext>
                </a:extLst>
              </a:tr>
              <a:tr h="4912361">
                <a:tc>
                  <a:txBody>
                    <a:bodyPr/>
                    <a:lstStyle/>
                    <a:p>
                      <a:pPr marL="342900" lvl="0" indent="-342900">
                        <a:lnSpc>
                          <a:spcPct val="150000"/>
                        </a:lnSpc>
                        <a:buFont typeface="+mj-lt"/>
                        <a:buAutoNum type="arabicPeriod"/>
                      </a:pPr>
                      <a:r>
                        <a:rPr lang="zh-CN" sz="1400" dirty="0">
                          <a:solidFill>
                            <a:srgbClr val="000000"/>
                          </a:solidFill>
                          <a:effectLst/>
                          <a:latin typeface="Times New Roman" panose="02020603050405020304" pitchFamily="18" charset="0"/>
                          <a:ea typeface="华文仿宋" panose="02010600040101010101" pitchFamily="2" charset="-122"/>
                        </a:rPr>
                        <a:t>动物实验项目的目的、必要性、意义和如何设计以达成研究目标</a:t>
                      </a:r>
                      <a:br>
                        <a:rPr lang="en-US" sz="1400" dirty="0">
                          <a:solidFill>
                            <a:srgbClr val="000000"/>
                          </a:solidFill>
                          <a:effectLst/>
                          <a:latin typeface="Times New Roman" panose="02020603050405020304" pitchFamily="18" charset="0"/>
                          <a:ea typeface="华文仿宋" panose="02010600040101010101" pitchFamily="2" charset="-122"/>
                        </a:rPr>
                      </a:br>
                      <a:r>
                        <a:rPr lang="en-US" sz="1400" dirty="0">
                          <a:solidFill>
                            <a:srgbClr val="000000"/>
                          </a:solidFill>
                          <a:effectLst/>
                          <a:latin typeface="Times New Roman" panose="02020603050405020304" pitchFamily="18" charset="0"/>
                          <a:ea typeface="华文仿宋" panose="02010600040101010101" pitchFamily="2" charset="-122"/>
                        </a:rPr>
                        <a:t>Experimental objective, necessity and significance and how the program has been designed to achieve the objectives of the research</a:t>
                      </a:r>
                      <a:endParaRPr lang="zh-CN" sz="1600" dirty="0">
                        <a:solidFill>
                          <a:srgbClr val="000000"/>
                        </a:solidFill>
                        <a:effectLst/>
                        <a:latin typeface="Times New Roman" panose="02020603050405020304" pitchFamily="18" charset="0"/>
                        <a:ea typeface="宋体" panose="02010600030101010101" pitchFamily="2" charset="-122"/>
                      </a:endParaRPr>
                    </a:p>
                    <a:p>
                      <a:pPr marL="228600">
                        <a:lnSpc>
                          <a:spcPct val="150000"/>
                        </a:lnSpc>
                      </a:pPr>
                      <a:r>
                        <a:rPr lang="zh-CN" sz="2800" b="1" dirty="0">
                          <a:solidFill>
                            <a:srgbClr val="FF0000"/>
                          </a:solidFill>
                          <a:effectLst/>
                          <a:latin typeface="Times New Roman" panose="02020603050405020304" pitchFamily="18" charset="0"/>
                          <a:ea typeface="华文仿宋" panose="02010600040101010101" pitchFamily="2" charset="-122"/>
                        </a:rPr>
                        <a:t>请尽量详细填写，附必要的参考文献</a:t>
                      </a:r>
                      <a:endParaRPr lang="zh-CN" sz="1600" dirty="0">
                        <a:solidFill>
                          <a:srgbClr val="000000"/>
                        </a:solidFill>
                        <a:effectLst/>
                        <a:latin typeface="Times New Roman" panose="02020603050405020304" pitchFamily="18" charset="0"/>
                        <a:ea typeface="宋体" panose="02010600030101010101" pitchFamily="2" charset="-122"/>
                      </a:endParaRPr>
                    </a:p>
                    <a:p>
                      <a:pPr algn="just">
                        <a:lnSpc>
                          <a:spcPct val="150000"/>
                        </a:lnSpc>
                      </a:pPr>
                      <a:r>
                        <a:rPr lang="en-US" sz="2400" b="1" dirty="0">
                          <a:solidFill>
                            <a:srgbClr val="C00000"/>
                          </a:solidFill>
                          <a:effectLst/>
                          <a:latin typeface="Times New Roman" panose="02020603050405020304" pitchFamily="18" charset="0"/>
                          <a:ea typeface="华文仿宋" panose="02010600040101010101" pitchFamily="2" charset="-122"/>
                        </a:rPr>
                        <a:t>1)   </a:t>
                      </a:r>
                      <a:r>
                        <a:rPr lang="zh-CN" sz="2400" b="1" dirty="0">
                          <a:solidFill>
                            <a:srgbClr val="C00000"/>
                          </a:solidFill>
                          <a:effectLst/>
                          <a:latin typeface="Times New Roman" panose="02020603050405020304" pitchFamily="18" charset="0"/>
                          <a:ea typeface="华文仿宋" panose="02010600040101010101" pitchFamily="2" charset="-122"/>
                        </a:rPr>
                        <a:t>简述实验目的、必要性、意义</a:t>
                      </a:r>
                      <a:endParaRPr lang="zh-CN" sz="1600" dirty="0">
                        <a:solidFill>
                          <a:srgbClr val="000000"/>
                        </a:solidFill>
                        <a:effectLst/>
                        <a:latin typeface="Times New Roman" panose="02020603050405020304" pitchFamily="18" charset="0"/>
                        <a:ea typeface="宋体" panose="02010600030101010101" pitchFamily="2" charset="-122"/>
                      </a:endParaRPr>
                    </a:p>
                    <a:p>
                      <a:pPr algn="just">
                        <a:lnSpc>
                          <a:spcPct val="150000"/>
                        </a:lnSpc>
                      </a:pPr>
                      <a:r>
                        <a:rPr lang="zh-CN" sz="1600" b="1" dirty="0">
                          <a:solidFill>
                            <a:srgbClr val="0000FF"/>
                          </a:solidFill>
                          <a:effectLst/>
                          <a:latin typeface="Times New Roman" panose="02020603050405020304" pitchFamily="18" charset="0"/>
                          <a:ea typeface="华文仿宋" panose="02010600040101010101" pitchFamily="2" charset="-122"/>
                        </a:rPr>
                        <a:t>写明课题的背景、目的、意义。</a:t>
                      </a:r>
                      <a:endParaRPr lang="zh-CN" sz="1600" dirty="0">
                        <a:solidFill>
                          <a:srgbClr val="000000"/>
                        </a:solidFill>
                        <a:effectLst/>
                        <a:latin typeface="Times New Roman" panose="02020603050405020304" pitchFamily="18" charset="0"/>
                        <a:ea typeface="宋体" panose="02010600030101010101" pitchFamily="2" charset="-122"/>
                      </a:endParaRPr>
                    </a:p>
                    <a:p>
                      <a:pPr algn="just">
                        <a:lnSpc>
                          <a:spcPct val="150000"/>
                        </a:lnSpc>
                      </a:pPr>
                      <a:r>
                        <a:rPr lang="en-US" sz="2400" b="1" dirty="0">
                          <a:solidFill>
                            <a:srgbClr val="C00000"/>
                          </a:solidFill>
                          <a:effectLst/>
                          <a:latin typeface="Times New Roman" panose="02020603050405020304" pitchFamily="18" charset="0"/>
                          <a:ea typeface="华文仿宋" panose="02010600040101010101" pitchFamily="2" charset="-122"/>
                        </a:rPr>
                        <a:t>2</a:t>
                      </a:r>
                      <a:r>
                        <a:rPr lang="zh-CN" sz="2400" b="1" dirty="0">
                          <a:solidFill>
                            <a:srgbClr val="C00000"/>
                          </a:solidFill>
                          <a:effectLst/>
                          <a:latin typeface="Times New Roman" panose="02020603050405020304" pitchFamily="18" charset="0"/>
                          <a:ea typeface="华文仿宋" panose="02010600040101010101" pitchFamily="2" charset="-122"/>
                        </a:rPr>
                        <a:t>）实验设计</a:t>
                      </a:r>
                      <a:endParaRPr lang="zh-CN" sz="1600" dirty="0">
                        <a:solidFill>
                          <a:srgbClr val="000000"/>
                        </a:solidFill>
                        <a:effectLst/>
                        <a:latin typeface="Times New Roman" panose="02020603050405020304" pitchFamily="18" charset="0"/>
                        <a:ea typeface="宋体" panose="02010600030101010101" pitchFamily="2" charset="-122"/>
                      </a:endParaRPr>
                    </a:p>
                    <a:p>
                      <a:pPr algn="just">
                        <a:lnSpc>
                          <a:spcPct val="150000"/>
                        </a:lnSpc>
                      </a:pPr>
                      <a:r>
                        <a:rPr lang="zh-CN" sz="1600" b="1" dirty="0">
                          <a:solidFill>
                            <a:srgbClr val="0000FF"/>
                          </a:solidFill>
                          <a:effectLst/>
                          <a:latin typeface="Times New Roman" panose="02020603050405020304" pitchFamily="18" charset="0"/>
                          <a:ea typeface="华文仿宋" panose="02010600040101010101" pitchFamily="2" charset="-122"/>
                        </a:rPr>
                        <a:t>描述实验方法、给药途径、观察指标、实验结束后动物处理方法，包括“分组方式（名称）、动物数量，各组具体处理、处理频率和周期、后续实验及周期、重复情况”。解释如下：</a:t>
                      </a:r>
                      <a:endParaRPr lang="zh-CN" sz="1600" dirty="0">
                        <a:solidFill>
                          <a:srgbClr val="000000"/>
                        </a:solidFill>
                        <a:effectLst/>
                        <a:latin typeface="Times New Roman" panose="02020603050405020304" pitchFamily="18" charset="0"/>
                        <a:ea typeface="宋体" panose="02010600030101010101" pitchFamily="2" charset="-122"/>
                      </a:endParaRPr>
                    </a:p>
                    <a:p>
                      <a:pPr algn="just">
                        <a:lnSpc>
                          <a:spcPct val="150000"/>
                        </a:lnSpc>
                      </a:pPr>
                      <a:r>
                        <a:rPr lang="zh-CN" sz="2400" b="1" dirty="0">
                          <a:solidFill>
                            <a:srgbClr val="C00000"/>
                          </a:solidFill>
                          <a:effectLst/>
                          <a:latin typeface="Times New Roman" panose="02020603050405020304" pitchFamily="18" charset="0"/>
                          <a:ea typeface="华文仿宋" panose="02010600040101010101" pitchFamily="2" charset="-122"/>
                        </a:rPr>
                        <a:t>处理方式：</a:t>
                      </a:r>
                      <a:r>
                        <a:rPr lang="zh-CN" sz="1600" b="1" dirty="0">
                          <a:solidFill>
                            <a:srgbClr val="0000FF"/>
                          </a:solidFill>
                          <a:effectLst/>
                          <a:latin typeface="Times New Roman" panose="02020603050405020304" pitchFamily="18" charset="0"/>
                          <a:ea typeface="华文仿宋" panose="02010600040101010101" pitchFamily="2" charset="-122"/>
                        </a:rPr>
                        <a:t>包括配繁、造模、给药、手术等处理频率和周期。如，每周</a:t>
                      </a:r>
                      <a:r>
                        <a:rPr lang="en-US" sz="1600" b="1" dirty="0">
                          <a:solidFill>
                            <a:srgbClr val="0000FF"/>
                          </a:solidFill>
                          <a:effectLst/>
                          <a:latin typeface="Times New Roman" panose="02020603050405020304" pitchFamily="18" charset="0"/>
                          <a:ea typeface="华文仿宋" panose="02010600040101010101" pitchFamily="2" charset="-122"/>
                        </a:rPr>
                        <a:t>n</a:t>
                      </a:r>
                      <a:r>
                        <a:rPr lang="zh-CN" sz="1600" b="1" dirty="0">
                          <a:solidFill>
                            <a:srgbClr val="0000FF"/>
                          </a:solidFill>
                          <a:effectLst/>
                          <a:latin typeface="Times New Roman" panose="02020603050405020304" pitchFamily="18" charset="0"/>
                          <a:ea typeface="华文仿宋" panose="02010600040101010101" pitchFamily="2" charset="-122"/>
                        </a:rPr>
                        <a:t>次共</a:t>
                      </a:r>
                      <a:r>
                        <a:rPr lang="en-US" sz="1600" b="1" dirty="0">
                          <a:solidFill>
                            <a:srgbClr val="0000FF"/>
                          </a:solidFill>
                          <a:effectLst/>
                          <a:latin typeface="Times New Roman" panose="02020603050405020304" pitchFamily="18" charset="0"/>
                          <a:ea typeface="华文仿宋" panose="02010600040101010101" pitchFamily="2" charset="-122"/>
                        </a:rPr>
                        <a:t>n</a:t>
                      </a:r>
                      <a:r>
                        <a:rPr lang="zh-CN" sz="1600" b="1" dirty="0">
                          <a:solidFill>
                            <a:srgbClr val="0000FF"/>
                          </a:solidFill>
                          <a:effectLst/>
                          <a:latin typeface="Times New Roman" panose="02020603050405020304" pitchFamily="18" charset="0"/>
                          <a:ea typeface="华文仿宋" panose="02010600040101010101" pitchFamily="2" charset="-122"/>
                        </a:rPr>
                        <a:t>周；处理</a:t>
                      </a:r>
                      <a:r>
                        <a:rPr lang="en-US" sz="1600" b="1" dirty="0">
                          <a:solidFill>
                            <a:srgbClr val="0000FF"/>
                          </a:solidFill>
                          <a:effectLst/>
                          <a:latin typeface="Times New Roman" panose="02020603050405020304" pitchFamily="18" charset="0"/>
                          <a:ea typeface="华文仿宋" panose="02010600040101010101" pitchFamily="2" charset="-122"/>
                        </a:rPr>
                        <a:t>1</a:t>
                      </a:r>
                      <a:r>
                        <a:rPr lang="zh-CN" sz="1600" b="1" dirty="0">
                          <a:solidFill>
                            <a:srgbClr val="0000FF"/>
                          </a:solidFill>
                          <a:effectLst/>
                          <a:latin typeface="Times New Roman" panose="02020603050405020304" pitchFamily="18" charset="0"/>
                          <a:ea typeface="华文仿宋" panose="02010600040101010101" pitchFamily="2" charset="-122"/>
                        </a:rPr>
                        <a:t>次，饲养</a:t>
                      </a:r>
                      <a:r>
                        <a:rPr lang="en-US" sz="1600" b="1" dirty="0">
                          <a:solidFill>
                            <a:srgbClr val="0000FF"/>
                          </a:solidFill>
                          <a:effectLst/>
                          <a:latin typeface="Times New Roman" panose="02020603050405020304" pitchFamily="18" charset="0"/>
                          <a:ea typeface="华文仿宋" panose="02010600040101010101" pitchFamily="2" charset="-122"/>
                        </a:rPr>
                        <a:t>n</a:t>
                      </a:r>
                      <a:r>
                        <a:rPr lang="zh-CN" sz="1600" b="1" dirty="0">
                          <a:solidFill>
                            <a:srgbClr val="0000FF"/>
                          </a:solidFill>
                          <a:effectLst/>
                          <a:latin typeface="Times New Roman" panose="02020603050405020304" pitchFamily="18" charset="0"/>
                          <a:ea typeface="华文仿宋" panose="02010600040101010101" pitchFamily="2" charset="-122"/>
                        </a:rPr>
                        <a:t>周后观察模型成立情况，等等。</a:t>
                      </a:r>
                      <a:endParaRPr lang="zh-CN" sz="1600" dirty="0">
                        <a:solidFill>
                          <a:srgbClr val="000000"/>
                        </a:solidFill>
                        <a:effectLst/>
                        <a:latin typeface="Times New Roman" panose="02020603050405020304" pitchFamily="18" charset="0"/>
                        <a:ea typeface="宋体" panose="02010600030101010101" pitchFamily="2" charset="-122"/>
                      </a:endParaRPr>
                    </a:p>
                    <a:p>
                      <a:pPr algn="just">
                        <a:lnSpc>
                          <a:spcPct val="150000"/>
                        </a:lnSpc>
                      </a:pPr>
                      <a:r>
                        <a:rPr lang="zh-CN" sz="2400" b="1" dirty="0">
                          <a:solidFill>
                            <a:srgbClr val="C00000"/>
                          </a:solidFill>
                          <a:effectLst/>
                          <a:latin typeface="Times New Roman" panose="02020603050405020304" pitchFamily="18" charset="0"/>
                          <a:ea typeface="华文仿宋" panose="02010600040101010101" pitchFamily="2" charset="-122"/>
                        </a:rPr>
                        <a:t>实验及周期：</a:t>
                      </a:r>
                      <a:r>
                        <a:rPr lang="zh-CN" sz="1600" b="1" dirty="0">
                          <a:solidFill>
                            <a:srgbClr val="0000FF"/>
                          </a:solidFill>
                          <a:effectLst/>
                          <a:latin typeface="Times New Roman" panose="02020603050405020304" pitchFamily="18" charset="0"/>
                          <a:ea typeface="华文仿宋" panose="02010600040101010101" pitchFamily="2" charset="-122"/>
                        </a:rPr>
                        <a:t>包括处死提取组织、测血糖血压、成像、其他指标测定等（此处不需要描述具体操作；处死取组织不用写实验频率和周期，只填写处死的时间点）。</a:t>
                      </a:r>
                      <a:endParaRPr lang="zh-CN" sz="1600" dirty="0">
                        <a:solidFill>
                          <a:srgbClr val="000000"/>
                        </a:solidFill>
                        <a:effectLst/>
                        <a:latin typeface="Times New Roman" panose="02020603050405020304" pitchFamily="18" charset="0"/>
                        <a:ea typeface="宋体" panose="02010600030101010101" pitchFamily="2" charset="-122"/>
                      </a:endParaRPr>
                    </a:p>
                  </a:txBody>
                  <a:tcPr marL="58898" marR="58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854102"/>
                  </a:ext>
                </a:extLst>
              </a:tr>
            </a:tbl>
          </a:graphicData>
        </a:graphic>
      </p:graphicFrame>
    </p:spTree>
    <p:extLst>
      <p:ext uri="{BB962C8B-B14F-4D97-AF65-F5344CB8AC3E}">
        <p14:creationId xmlns:p14="http://schemas.microsoft.com/office/powerpoint/2010/main" val="350830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130C3F5-BA98-C214-37EF-38F7BEE5B047}"/>
              </a:ext>
            </a:extLst>
          </p:cNvPr>
          <p:cNvSpPr txBox="1"/>
          <p:nvPr/>
        </p:nvSpPr>
        <p:spPr>
          <a:xfrm>
            <a:off x="551384" y="499378"/>
            <a:ext cx="10873208" cy="5873403"/>
          </a:xfrm>
          <a:prstGeom prst="rect">
            <a:avLst/>
          </a:prstGeom>
          <a:solidFill>
            <a:schemeClr val="lt1"/>
          </a:solidFill>
          <a:ln w="19050" cap="flat" cmpd="sng" algn="ctr">
            <a:solidFill>
              <a:schemeClr val="tx1"/>
            </a:solidFill>
            <a:prstDash val="solid"/>
            <a:miter lim="800000"/>
          </a:ln>
          <a:effectLst/>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zh-CN" altLang="zh-CN" b="1" dirty="0">
                <a:solidFill>
                  <a:srgbClr val="C00000"/>
                </a:solidFill>
                <a:effectLst/>
                <a:latin typeface="Times New Roman" panose="02020603050405020304" pitchFamily="18" charset="0"/>
                <a:ea typeface="华文仿宋" panose="02010600040101010101" pitchFamily="2" charset="-122"/>
              </a:rPr>
              <a:t>给药：</a:t>
            </a:r>
            <a:endParaRPr lang="zh-CN" altLang="zh-CN" sz="2000" dirty="0">
              <a:solidFill>
                <a:srgbClr val="000000"/>
              </a:solidFill>
              <a:effectLst/>
              <a:latin typeface="Times New Roman" panose="02020603050405020304" pitchFamily="18" charset="0"/>
              <a:ea typeface="宋体" panose="02010600030101010101" pitchFamily="2" charset="-122"/>
            </a:endParaRPr>
          </a:p>
          <a:p>
            <a:pPr algn="just">
              <a:lnSpc>
                <a:spcPct val="150000"/>
              </a:lnSpc>
            </a:pPr>
            <a:r>
              <a:rPr lang="en-US" altLang="zh-CN" sz="1600" b="1" dirty="0">
                <a:solidFill>
                  <a:srgbClr val="0000FF"/>
                </a:solidFill>
                <a:effectLst/>
                <a:latin typeface="Times New Roman" panose="02020603050405020304" pitchFamily="18" charset="0"/>
                <a:ea typeface="华文仿宋" panose="02010600040101010101" pitchFamily="2" charset="-122"/>
              </a:rPr>
              <a:t>a. </a:t>
            </a:r>
            <a:r>
              <a:rPr lang="zh-CN" altLang="zh-CN" sz="1600" b="1" dirty="0">
                <a:solidFill>
                  <a:srgbClr val="0000FF"/>
                </a:solidFill>
                <a:effectLst/>
                <a:latin typeface="Times New Roman" panose="02020603050405020304" pitchFamily="18" charset="0"/>
                <a:ea typeface="华文仿宋" panose="02010600040101010101" pitchFamily="2" charset="-122"/>
              </a:rPr>
              <a:t>包括药物、注射细胞、麻醉剂。</a:t>
            </a:r>
            <a:endParaRPr lang="zh-CN" altLang="zh-CN" sz="2000" dirty="0">
              <a:solidFill>
                <a:srgbClr val="000000"/>
              </a:solidFill>
              <a:effectLst/>
              <a:latin typeface="Times New Roman" panose="02020603050405020304" pitchFamily="18" charset="0"/>
              <a:ea typeface="宋体" panose="02010600030101010101" pitchFamily="2" charset="-122"/>
            </a:endParaRPr>
          </a:p>
          <a:p>
            <a:pPr algn="just">
              <a:lnSpc>
                <a:spcPct val="150000"/>
              </a:lnSpc>
            </a:pPr>
            <a:r>
              <a:rPr lang="en-US" altLang="zh-CN" sz="1600" b="1" dirty="0">
                <a:solidFill>
                  <a:srgbClr val="0000FF"/>
                </a:solidFill>
                <a:effectLst/>
                <a:latin typeface="Times New Roman" panose="02020603050405020304" pitchFamily="18" charset="0"/>
                <a:ea typeface="华文仿宋" panose="02010600040101010101" pitchFamily="2" charset="-122"/>
              </a:rPr>
              <a:t>b. </a:t>
            </a:r>
            <a:r>
              <a:rPr lang="zh-CN" altLang="zh-CN" sz="1600" b="1" dirty="0">
                <a:solidFill>
                  <a:srgbClr val="0000FF"/>
                </a:solidFill>
                <a:effectLst/>
                <a:latin typeface="Times New Roman" panose="02020603050405020304" pitchFamily="18" charset="0"/>
                <a:ea typeface="华文仿宋" panose="02010600040101010101" pitchFamily="2" charset="-122"/>
              </a:rPr>
              <a:t>给药剂量需要同时提供浓度</a:t>
            </a:r>
            <a:r>
              <a:rPr lang="en-US" altLang="zh-CN" sz="1600" b="1" dirty="0">
                <a:solidFill>
                  <a:srgbClr val="0000FF"/>
                </a:solidFill>
                <a:effectLst/>
                <a:latin typeface="Times New Roman" panose="02020603050405020304" pitchFamily="18" charset="0"/>
                <a:ea typeface="华文仿宋" panose="02010600040101010101" pitchFamily="2" charset="-122"/>
              </a:rPr>
              <a:t>/</a:t>
            </a:r>
            <a:r>
              <a:rPr lang="zh-CN" altLang="zh-CN" sz="1600" b="1" dirty="0">
                <a:solidFill>
                  <a:srgbClr val="0000FF"/>
                </a:solidFill>
                <a:effectLst/>
                <a:latin typeface="Times New Roman" panose="02020603050405020304" pitchFamily="18" charset="0"/>
                <a:ea typeface="华文仿宋" panose="02010600040101010101" pitchFamily="2" charset="-122"/>
              </a:rPr>
              <a:t>细胞量和体积。</a:t>
            </a:r>
            <a:endParaRPr lang="zh-CN" altLang="zh-CN" sz="2000" dirty="0">
              <a:solidFill>
                <a:srgbClr val="000000"/>
              </a:solidFill>
              <a:effectLst/>
              <a:latin typeface="Times New Roman" panose="02020603050405020304" pitchFamily="18" charset="0"/>
              <a:ea typeface="宋体" panose="02010600030101010101" pitchFamily="2" charset="-122"/>
            </a:endParaRPr>
          </a:p>
          <a:p>
            <a:pPr algn="just">
              <a:lnSpc>
                <a:spcPct val="150000"/>
              </a:lnSpc>
            </a:pPr>
            <a:r>
              <a:rPr lang="zh-CN" altLang="zh-CN" b="1" dirty="0">
                <a:solidFill>
                  <a:srgbClr val="C00000"/>
                </a:solidFill>
                <a:effectLst/>
                <a:latin typeface="Times New Roman" panose="02020603050405020304" pitchFamily="18" charset="0"/>
                <a:ea typeface="华文仿宋" panose="02010600040101010101" pitchFamily="2" charset="-122"/>
              </a:rPr>
              <a:t>标本采集：</a:t>
            </a:r>
            <a:r>
              <a:rPr lang="zh-CN" altLang="zh-CN" sz="1600" b="1" dirty="0">
                <a:solidFill>
                  <a:srgbClr val="0000FF"/>
                </a:solidFill>
                <a:effectLst/>
                <a:latin typeface="Times New Roman" panose="02020603050405020304" pitchFamily="18" charset="0"/>
                <a:ea typeface="华文仿宋" panose="02010600040101010101" pitchFamily="2" charset="-122"/>
              </a:rPr>
              <a:t>填写内容针对单只动物，包括血液、组织（组织需填写具体名称）。</a:t>
            </a:r>
            <a:r>
              <a:rPr lang="zh-CN" altLang="en-US" sz="1600" b="1" dirty="0">
                <a:solidFill>
                  <a:srgbClr val="0000FF"/>
                </a:solidFill>
                <a:effectLst/>
                <a:latin typeface="Times New Roman" panose="02020603050405020304" pitchFamily="18" charset="0"/>
                <a:ea typeface="华文仿宋" panose="02010600040101010101" pitchFamily="2" charset="-122"/>
              </a:rPr>
              <a:t>例如，</a:t>
            </a:r>
            <a:endParaRPr lang="zh-CN" altLang="zh-CN" sz="2000" dirty="0">
              <a:solidFill>
                <a:srgbClr val="000000"/>
              </a:solidFill>
              <a:effectLst/>
              <a:latin typeface="Times New Roman" panose="02020603050405020304" pitchFamily="18" charset="0"/>
              <a:ea typeface="宋体" panose="02010600030101010101" pitchFamily="2" charset="-122"/>
            </a:endParaRPr>
          </a:p>
          <a:p>
            <a:pPr algn="just">
              <a:lnSpc>
                <a:spcPct val="150000"/>
              </a:lnSpc>
            </a:pPr>
            <a:r>
              <a:rPr lang="en-US" altLang="zh-CN" sz="1600" b="1" dirty="0">
                <a:solidFill>
                  <a:srgbClr val="0000FF"/>
                </a:solidFill>
                <a:effectLst/>
                <a:latin typeface="Times New Roman" panose="02020603050405020304" pitchFamily="18" charset="0"/>
                <a:ea typeface="华文仿宋" panose="02010600040101010101" pitchFamily="2" charset="-122"/>
              </a:rPr>
              <a:t>a.</a:t>
            </a:r>
            <a:r>
              <a:rPr lang="zh-CN" altLang="zh-CN" sz="1600" b="1" dirty="0">
                <a:solidFill>
                  <a:srgbClr val="0000FF"/>
                </a:solidFill>
                <a:effectLst/>
                <a:latin typeface="Times New Roman" panose="02020603050405020304" pitchFamily="18" charset="0"/>
                <a:ea typeface="华文仿宋" panose="02010600040101010101" pitchFamily="2" charset="-122"/>
              </a:rPr>
              <a:t> 采集肝脏，采集方法剖检，采集次数及频率，</a:t>
            </a:r>
            <a:r>
              <a:rPr lang="en-US" altLang="zh-CN" sz="1600" b="1" dirty="0">
                <a:solidFill>
                  <a:srgbClr val="0000FF"/>
                </a:solidFill>
                <a:effectLst/>
                <a:latin typeface="Times New Roman" panose="02020603050405020304" pitchFamily="18" charset="0"/>
                <a:ea typeface="华文仿宋" panose="02010600040101010101" pitchFamily="2" charset="-122"/>
              </a:rPr>
              <a:t>1</a:t>
            </a:r>
            <a:r>
              <a:rPr lang="zh-CN" altLang="zh-CN" sz="1600" b="1" dirty="0">
                <a:solidFill>
                  <a:srgbClr val="0000FF"/>
                </a:solidFill>
                <a:effectLst/>
                <a:latin typeface="Times New Roman" panose="02020603050405020304" pitchFamily="18" charset="0"/>
                <a:ea typeface="华文仿宋" panose="02010600040101010101" pitchFamily="2" charset="-122"/>
              </a:rPr>
              <a:t>次，采集持续时间不需填写。</a:t>
            </a:r>
            <a:endParaRPr lang="zh-CN" altLang="zh-CN" sz="2000" dirty="0">
              <a:solidFill>
                <a:srgbClr val="000000"/>
              </a:solidFill>
              <a:effectLst/>
              <a:latin typeface="Times New Roman" panose="02020603050405020304" pitchFamily="18" charset="0"/>
              <a:ea typeface="宋体" panose="02010600030101010101" pitchFamily="2" charset="-122"/>
            </a:endParaRPr>
          </a:p>
          <a:p>
            <a:pPr algn="just">
              <a:lnSpc>
                <a:spcPct val="150000"/>
              </a:lnSpc>
            </a:pPr>
            <a:r>
              <a:rPr lang="en-US" altLang="zh-CN" sz="1600" b="1" dirty="0">
                <a:solidFill>
                  <a:srgbClr val="0000FF"/>
                </a:solidFill>
                <a:effectLst/>
                <a:latin typeface="Times New Roman" panose="02020603050405020304" pitchFamily="18" charset="0"/>
                <a:ea typeface="华文仿宋" panose="02010600040101010101" pitchFamily="2" charset="-122"/>
              </a:rPr>
              <a:t>b.</a:t>
            </a:r>
            <a:r>
              <a:rPr lang="zh-CN" altLang="zh-CN" sz="1600" b="1" dirty="0">
                <a:solidFill>
                  <a:srgbClr val="0000FF"/>
                </a:solidFill>
                <a:effectLst/>
                <a:latin typeface="Times New Roman" panose="02020603050405020304" pitchFamily="18" charset="0"/>
                <a:ea typeface="华文仿宋" panose="02010600040101010101" pitchFamily="2" charset="-122"/>
              </a:rPr>
              <a:t> 采集血液，采集方法眼眶静脉丛采血，采集次数及频率</a:t>
            </a:r>
            <a:r>
              <a:rPr lang="en-US" altLang="zh-CN" sz="1600" b="1" dirty="0">
                <a:solidFill>
                  <a:srgbClr val="0000FF"/>
                </a:solidFill>
                <a:effectLst/>
                <a:latin typeface="Times New Roman" panose="02020603050405020304" pitchFamily="18" charset="0"/>
                <a:ea typeface="华文仿宋" panose="02010600040101010101" pitchFamily="2" charset="-122"/>
              </a:rPr>
              <a:t> 5</a:t>
            </a:r>
            <a:r>
              <a:rPr lang="zh-CN" altLang="zh-CN" sz="1600" b="1" dirty="0">
                <a:solidFill>
                  <a:srgbClr val="0000FF"/>
                </a:solidFill>
                <a:effectLst/>
                <a:latin typeface="Times New Roman" panose="02020603050405020304" pitchFamily="18" charset="0"/>
                <a:ea typeface="华文仿宋" panose="02010600040101010101" pitchFamily="2" charset="-122"/>
              </a:rPr>
              <a:t>次，采集量，每次</a:t>
            </a:r>
            <a:r>
              <a:rPr lang="en-US" altLang="zh-CN" sz="1600" b="1" dirty="0">
                <a:solidFill>
                  <a:srgbClr val="0000FF"/>
                </a:solidFill>
                <a:effectLst/>
                <a:latin typeface="Times New Roman" panose="02020603050405020304" pitchFamily="18" charset="0"/>
                <a:ea typeface="华文仿宋" panose="02010600040101010101" pitchFamily="2" charset="-122"/>
              </a:rPr>
              <a:t>0.1ml</a:t>
            </a:r>
            <a:r>
              <a:rPr lang="zh-CN" altLang="zh-CN" sz="1600" b="1" dirty="0">
                <a:solidFill>
                  <a:srgbClr val="0000FF"/>
                </a:solidFill>
                <a:effectLst/>
                <a:latin typeface="Times New Roman" panose="02020603050405020304" pitchFamily="18" charset="0"/>
                <a:ea typeface="华文仿宋" panose="02010600040101010101" pitchFamily="2" charset="-122"/>
              </a:rPr>
              <a:t>，采集持续时间不需填写。</a:t>
            </a:r>
            <a:endParaRPr lang="zh-CN" altLang="zh-CN" sz="2000" dirty="0">
              <a:solidFill>
                <a:srgbClr val="000000"/>
              </a:solidFill>
              <a:effectLst/>
              <a:latin typeface="Times New Roman" panose="02020603050405020304" pitchFamily="18" charset="0"/>
              <a:ea typeface="宋体" panose="02010600030101010101" pitchFamily="2" charset="-122"/>
            </a:endParaRPr>
          </a:p>
          <a:p>
            <a:pPr algn="just">
              <a:lnSpc>
                <a:spcPct val="150000"/>
              </a:lnSpc>
            </a:pPr>
            <a:r>
              <a:rPr lang="en-US" altLang="zh-CN" sz="1600" b="1" dirty="0">
                <a:solidFill>
                  <a:srgbClr val="0000FF"/>
                </a:solidFill>
                <a:effectLst/>
                <a:latin typeface="Times New Roman" panose="02020603050405020304" pitchFamily="18" charset="0"/>
                <a:ea typeface="华文仿宋" panose="02010600040101010101" pitchFamily="2" charset="-122"/>
              </a:rPr>
              <a:t>c.</a:t>
            </a:r>
            <a:r>
              <a:rPr lang="zh-CN" altLang="zh-CN" sz="1600" b="1" dirty="0">
                <a:solidFill>
                  <a:srgbClr val="0000FF"/>
                </a:solidFill>
                <a:effectLst/>
                <a:latin typeface="Times New Roman" panose="02020603050405020304" pitchFamily="18" charset="0"/>
                <a:ea typeface="华文仿宋" panose="02010600040101010101" pitchFamily="2" charset="-122"/>
              </a:rPr>
              <a:t> 采集尿液，采集方法：代谢笼收集，采集次数及频率，</a:t>
            </a:r>
            <a:r>
              <a:rPr lang="en-US" altLang="zh-CN" sz="1600" b="1" dirty="0">
                <a:solidFill>
                  <a:srgbClr val="0000FF"/>
                </a:solidFill>
                <a:effectLst/>
                <a:latin typeface="Times New Roman" panose="02020603050405020304" pitchFamily="18" charset="0"/>
                <a:ea typeface="华文仿宋" panose="02010600040101010101" pitchFamily="2" charset="-122"/>
              </a:rPr>
              <a:t>1</a:t>
            </a:r>
            <a:r>
              <a:rPr lang="zh-CN" altLang="zh-CN" sz="1600" b="1" dirty="0">
                <a:solidFill>
                  <a:srgbClr val="0000FF"/>
                </a:solidFill>
                <a:effectLst/>
                <a:latin typeface="Times New Roman" panose="02020603050405020304" pitchFamily="18" charset="0"/>
                <a:ea typeface="华文仿宋" panose="02010600040101010101" pitchFamily="2" charset="-122"/>
              </a:rPr>
              <a:t>次，采集量，持续时间</a:t>
            </a:r>
            <a:r>
              <a:rPr lang="en-US" altLang="zh-CN" sz="1600" b="1" dirty="0">
                <a:solidFill>
                  <a:srgbClr val="0000FF"/>
                </a:solidFill>
                <a:effectLst/>
                <a:latin typeface="Times New Roman" panose="02020603050405020304" pitchFamily="18" charset="0"/>
                <a:ea typeface="华文仿宋" panose="02010600040101010101" pitchFamily="2" charset="-122"/>
              </a:rPr>
              <a:t>24</a:t>
            </a:r>
            <a:r>
              <a:rPr lang="zh-CN" altLang="zh-CN" sz="1600" b="1" dirty="0">
                <a:solidFill>
                  <a:srgbClr val="0000FF"/>
                </a:solidFill>
                <a:effectLst/>
                <a:latin typeface="Times New Roman" panose="02020603050405020304" pitchFamily="18" charset="0"/>
                <a:ea typeface="华文仿宋" panose="02010600040101010101" pitchFamily="2" charset="-122"/>
              </a:rPr>
              <a:t>小时。</a:t>
            </a:r>
            <a:endParaRPr lang="zh-CN" altLang="zh-CN" sz="2000" dirty="0">
              <a:solidFill>
                <a:srgbClr val="000000"/>
              </a:solidFill>
              <a:effectLst/>
              <a:latin typeface="Times New Roman" panose="02020603050405020304" pitchFamily="18" charset="0"/>
              <a:ea typeface="宋体" panose="02010600030101010101" pitchFamily="2" charset="-122"/>
            </a:endParaRPr>
          </a:p>
          <a:p>
            <a:pPr algn="just">
              <a:lnSpc>
                <a:spcPct val="150000"/>
              </a:lnSpc>
            </a:pPr>
            <a:r>
              <a:rPr lang="zh-CN" altLang="zh-CN" b="1" dirty="0">
                <a:solidFill>
                  <a:srgbClr val="C00000"/>
                </a:solidFill>
                <a:effectLst/>
                <a:latin typeface="Times New Roman" panose="02020603050405020304" pitchFamily="18" charset="0"/>
                <a:ea typeface="华文仿宋" panose="02010600040101010101" pitchFamily="2" charset="-122"/>
              </a:rPr>
              <a:t>实验结束后动物处理方法：</a:t>
            </a:r>
            <a:r>
              <a:rPr lang="zh-CN" altLang="zh-CN" sz="1600" b="1" dirty="0">
                <a:solidFill>
                  <a:srgbClr val="0000FF"/>
                </a:solidFill>
                <a:effectLst/>
                <a:latin typeface="Times New Roman" panose="02020603050405020304" pitchFamily="18" charset="0"/>
                <a:ea typeface="华文仿宋" panose="02010600040101010101" pitchFamily="2" charset="-122"/>
              </a:rPr>
              <a:t>选择继续观察生存期、或转送其他课题组、或其他用途，请另作说明理由。</a:t>
            </a:r>
            <a:endParaRPr lang="zh-CN" altLang="zh-CN" sz="2000" dirty="0">
              <a:solidFill>
                <a:srgbClr val="000000"/>
              </a:solidFill>
              <a:effectLst/>
              <a:latin typeface="Times New Roman" panose="02020603050405020304" pitchFamily="18" charset="0"/>
              <a:ea typeface="宋体" panose="02010600030101010101" pitchFamily="2" charset="-122"/>
            </a:endParaRPr>
          </a:p>
          <a:p>
            <a:pPr algn="just">
              <a:lnSpc>
                <a:spcPct val="150000"/>
              </a:lnSpc>
            </a:pPr>
            <a:r>
              <a:rPr lang="en-US" altLang="zh-CN" b="1" dirty="0">
                <a:solidFill>
                  <a:srgbClr val="C00000"/>
                </a:solidFill>
                <a:effectLst/>
                <a:latin typeface="Times New Roman" panose="02020603050405020304" pitchFamily="18" charset="0"/>
                <a:ea typeface="华文仿宋" panose="02010600040101010101" pitchFamily="2" charset="-122"/>
              </a:rPr>
              <a:t>3</a:t>
            </a:r>
            <a:r>
              <a:rPr lang="zh-CN" altLang="zh-CN" b="1" dirty="0">
                <a:solidFill>
                  <a:srgbClr val="C00000"/>
                </a:solidFill>
                <a:effectLst/>
                <a:latin typeface="Times New Roman" panose="02020603050405020304" pitchFamily="18" charset="0"/>
                <a:ea typeface="华文仿宋" panose="02010600040101010101" pitchFamily="2" charset="-122"/>
              </a:rPr>
              <a:t>）本动物实验所需的特殊处理：</a:t>
            </a:r>
            <a:endParaRPr lang="zh-CN" altLang="zh-CN" sz="2000" dirty="0">
              <a:solidFill>
                <a:srgbClr val="000000"/>
              </a:solidFill>
              <a:effectLst/>
              <a:latin typeface="Times New Roman" panose="02020603050405020304" pitchFamily="18" charset="0"/>
              <a:ea typeface="宋体" panose="02010600030101010101" pitchFamily="2" charset="-122"/>
            </a:endParaRPr>
          </a:p>
          <a:p>
            <a:pPr>
              <a:lnSpc>
                <a:spcPct val="150000"/>
              </a:lnSpc>
            </a:pPr>
            <a:r>
              <a:rPr lang="en-US" altLang="zh-CN" sz="1600" b="1" dirty="0">
                <a:solidFill>
                  <a:srgbClr val="0000FF"/>
                </a:solidFill>
                <a:effectLst/>
                <a:latin typeface="Times New Roman" panose="02020603050405020304" pitchFamily="18" charset="0"/>
                <a:ea typeface="华文仿宋" panose="02010600040101010101" pitchFamily="2" charset="-122"/>
                <a:cs typeface="Times New Roman" panose="02020603050405020304" pitchFamily="18" charset="0"/>
              </a:rPr>
              <a:t>        </a:t>
            </a:r>
            <a:r>
              <a:rPr lang="zh-CN" altLang="zh-CN" sz="1600" b="1" dirty="0">
                <a:solidFill>
                  <a:srgbClr val="0000FF"/>
                </a:solidFill>
                <a:effectLst/>
                <a:latin typeface="Times New Roman" panose="02020603050405020304" pitchFamily="18" charset="0"/>
                <a:ea typeface="华文仿宋" panose="02010600040101010101" pitchFamily="2" charset="-122"/>
                <a:cs typeface="Times New Roman" panose="02020603050405020304" pitchFamily="18" charset="0"/>
              </a:rPr>
              <a:t>如实验涉及动物的限饲或禁水，请详细说明限制食物和饮水的科学性、合理性和必要性，并充分考虑限制时间是否已经是为了达到科学目的所需的最短时间，同时说明观察间隔时间以及对动物生理指标和行为学的观察记录。（动物福利伦理委员会对动物限饲的要求是动物体重的降低不可超过进食前基础体重的</a:t>
            </a:r>
            <a:r>
              <a:rPr lang="en-US" altLang="zh-CN" sz="1600" b="1" dirty="0">
                <a:solidFill>
                  <a:srgbClr val="0000FF"/>
                </a:solidFill>
                <a:effectLst/>
                <a:latin typeface="Times New Roman" panose="02020603050405020304" pitchFamily="18" charset="0"/>
                <a:ea typeface="华文仿宋" panose="02010600040101010101" pitchFamily="2" charset="-122"/>
              </a:rPr>
              <a:t>20%</a:t>
            </a:r>
            <a:r>
              <a:rPr lang="zh-CN" altLang="zh-CN" sz="1600" b="1" dirty="0">
                <a:solidFill>
                  <a:srgbClr val="0000FF"/>
                </a:solidFill>
                <a:effectLst/>
                <a:latin typeface="Times New Roman" panose="02020603050405020304" pitchFamily="18" charset="0"/>
                <a:ea typeface="华文仿宋" panose="02010600040101010101" pitchFamily="2" charset="-122"/>
                <a:cs typeface="Times New Roman" panose="02020603050405020304" pitchFamily="18" charset="0"/>
              </a:rPr>
              <a:t>）；如实验涉及特殊饲料饮水的使用，应说明饲料或饮水的灭菌方式，以保障本实验动物和其他动物的健康与质量；如实验涉及群居动物的单笼饲养，必须详细说明其科学性和必要性，列出可以支持此观点的参考文献，并指出环境丰富化的方案，如果环境丰富化将被限制，必须详细说明理由。</a:t>
            </a:r>
            <a:endParaRPr lang="zh-CN" altLang="en-US" sz="3200" dirty="0"/>
          </a:p>
        </p:txBody>
      </p:sp>
      <p:pic>
        <p:nvPicPr>
          <p:cNvPr id="4" name="图片 3">
            <a:extLst>
              <a:ext uri="{FF2B5EF4-FFF2-40B4-BE49-F238E27FC236}">
                <a16:creationId xmlns:a16="http://schemas.microsoft.com/office/drawing/2014/main" id="{B5C54F04-1FF3-3DC0-742A-0070FE927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70752"/>
            <a:ext cx="1271464" cy="1303711"/>
          </a:xfrm>
          <a:prstGeom prst="rect">
            <a:avLst/>
          </a:prstGeom>
        </p:spPr>
      </p:pic>
    </p:spTree>
    <p:extLst>
      <p:ext uri="{BB962C8B-B14F-4D97-AF65-F5344CB8AC3E}">
        <p14:creationId xmlns:p14="http://schemas.microsoft.com/office/powerpoint/2010/main" val="301682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A72CB95B-E7FB-D3C1-8272-C86A4F41D119}"/>
              </a:ext>
            </a:extLst>
          </p:cNvPr>
          <p:cNvSpPr txBox="1"/>
          <p:nvPr/>
        </p:nvSpPr>
        <p:spPr>
          <a:xfrm>
            <a:off x="467036" y="631471"/>
            <a:ext cx="10957556" cy="5595058"/>
          </a:xfrm>
          <a:prstGeom prst="rect">
            <a:avLst/>
          </a:prstGeom>
          <a:solidFill>
            <a:schemeClr val="lt1"/>
          </a:solidFill>
          <a:ln w="19050" cap="flat" cmpd="sng" algn="ctr">
            <a:solidFill>
              <a:schemeClr val="tx1"/>
            </a:solidFill>
            <a:prstDash val="solid"/>
            <a:miter lim="800000"/>
          </a:ln>
          <a:effectLst/>
        </p:spPr>
        <p:style>
          <a:lnRef idx="2">
            <a:schemeClr val="accent4"/>
          </a:lnRef>
          <a:fillRef idx="1">
            <a:schemeClr val="lt1"/>
          </a:fillRef>
          <a:effectRef idx="0">
            <a:schemeClr val="accent4"/>
          </a:effectRef>
          <a:fontRef idx="minor">
            <a:schemeClr val="dk1"/>
          </a:fontRef>
        </p:style>
        <p:txBody>
          <a:bodyPr wrap="square">
            <a:spAutoFit/>
          </a:bodyPr>
          <a:lstStyle/>
          <a:p>
            <a:pPr marL="342900" lvl="0" indent="-342900">
              <a:buFont typeface="+mj-lt"/>
              <a:buAutoNum type="arabicPeriod" startAt="2"/>
            </a:pPr>
            <a:r>
              <a:rPr lang="zh-CN" altLang="zh-CN" sz="1600" dirty="0">
                <a:solidFill>
                  <a:srgbClr val="000000"/>
                </a:solidFill>
                <a:effectLst/>
                <a:latin typeface="Times New Roman" panose="02020603050405020304" pitchFamily="18" charset="0"/>
                <a:ea typeface="华文仿宋" panose="02010600040101010101" pitchFamily="2" charset="-122"/>
              </a:rPr>
              <a:t>说明实验对动物可能造成的所有可预期的伤害，包括每个实验方案中可能产生副作用的细节以及采取的防控措施</a:t>
            </a:r>
            <a:br>
              <a:rPr lang="en-US" altLang="zh-CN" sz="1600" dirty="0">
                <a:solidFill>
                  <a:srgbClr val="000000"/>
                </a:solidFill>
                <a:effectLst/>
                <a:latin typeface="Times New Roman" panose="02020603050405020304" pitchFamily="18" charset="0"/>
                <a:ea typeface="华文仿宋" panose="02010600040101010101" pitchFamily="2" charset="-122"/>
              </a:rPr>
            </a:br>
            <a:r>
              <a:rPr lang="en-US" altLang="zh-CN" sz="1600" dirty="0">
                <a:solidFill>
                  <a:srgbClr val="000000"/>
                </a:solidFill>
                <a:effectLst/>
                <a:latin typeface="Times New Roman" panose="02020603050405020304" pitchFamily="18" charset="0"/>
                <a:ea typeface="华文仿宋" panose="02010600040101010101" pitchFamily="2" charset="-122"/>
              </a:rPr>
              <a:t>Description of the overall harms expected to be experienced by the animals – including details of the likely adverse effects of each protocol and the steps which will be taken to control these adverse effects</a:t>
            </a:r>
            <a:endParaRPr lang="zh-CN" altLang="zh-CN" sz="2000" dirty="0">
              <a:solidFill>
                <a:srgbClr val="000000"/>
              </a:solidFill>
              <a:effectLst/>
              <a:latin typeface="Times New Roman" panose="02020603050405020304" pitchFamily="18" charset="0"/>
              <a:ea typeface="宋体" panose="02010600030101010101" pitchFamily="2" charset="-122"/>
            </a:endParaRPr>
          </a:p>
          <a:p>
            <a:pPr marL="342900" lvl="0" indent="-342900">
              <a:lnSpc>
                <a:spcPct val="150000"/>
              </a:lnSpc>
              <a:buFont typeface="+mj-lt"/>
              <a:buAutoNum type="arabicParenR"/>
            </a:pPr>
            <a:r>
              <a:rPr lang="zh-CN" altLang="zh-CN" sz="1600" b="1" dirty="0">
                <a:solidFill>
                  <a:srgbClr val="0000FF"/>
                </a:solidFill>
                <a:effectLst/>
                <a:latin typeface="Times New Roman" panose="02020603050405020304" pitchFamily="18" charset="0"/>
                <a:ea typeface="华文仿宋" panose="02010600040101010101" pitchFamily="2" charset="-122"/>
              </a:rPr>
              <a:t>根据不同疼痛或不适，采用不同的相应措施。</a:t>
            </a:r>
            <a:endParaRPr lang="zh-CN" altLang="zh-CN" sz="1400" dirty="0">
              <a:effectLst/>
              <a:latin typeface="Times New Roman" panose="02020603050405020304" pitchFamily="18" charset="0"/>
              <a:ea typeface="宋体" panose="02010600030101010101" pitchFamily="2" charset="-122"/>
            </a:endParaRPr>
          </a:p>
          <a:p>
            <a:pPr marL="459740">
              <a:lnSpc>
                <a:spcPct val="150000"/>
              </a:lnSpc>
            </a:pPr>
            <a:r>
              <a:rPr lang="zh-CN" altLang="zh-CN" sz="1600" b="1" dirty="0">
                <a:solidFill>
                  <a:srgbClr val="0000FF"/>
                </a:solidFill>
                <a:effectLst/>
                <a:latin typeface="Times New Roman" panose="02020603050405020304" pitchFamily="18" charset="0"/>
                <a:ea typeface="华文仿宋" panose="02010600040101010101" pitchFamily="2" charset="-122"/>
              </a:rPr>
              <a:t>实验设计如包含存活性手术（动物术后还需复苏），应详细分析手术带来的风险、术后疼痛、创口感染等造成动物应激和动物福利下降等情况等</a:t>
            </a:r>
            <a:r>
              <a:rPr lang="zh-CN" altLang="en-US" sz="1600" b="1" dirty="0">
                <a:solidFill>
                  <a:srgbClr val="0000FF"/>
                </a:solidFill>
                <a:effectLst/>
                <a:latin typeface="Times New Roman" panose="02020603050405020304" pitchFamily="18" charset="0"/>
                <a:ea typeface="华文仿宋" panose="02010600040101010101" pitchFamily="2" charset="-122"/>
              </a:rPr>
              <a:t>；</a:t>
            </a:r>
            <a:endParaRPr lang="zh-CN" altLang="zh-CN" sz="1400" dirty="0">
              <a:effectLst/>
              <a:latin typeface="Times New Roman" panose="02020603050405020304" pitchFamily="18" charset="0"/>
              <a:ea typeface="宋体" panose="02010600030101010101" pitchFamily="2" charset="-122"/>
            </a:endParaRPr>
          </a:p>
          <a:p>
            <a:pPr marL="459740">
              <a:lnSpc>
                <a:spcPct val="150000"/>
              </a:lnSpc>
            </a:pPr>
            <a:r>
              <a:rPr lang="zh-CN" altLang="zh-CN" sz="1600" b="1" dirty="0">
                <a:solidFill>
                  <a:srgbClr val="0000FF"/>
                </a:solidFill>
                <a:effectLst/>
                <a:latin typeface="Times New Roman" panose="02020603050405020304" pitchFamily="18" charset="0"/>
                <a:ea typeface="华文仿宋" panose="02010600040101010101" pitchFamily="2" charset="-122"/>
              </a:rPr>
              <a:t>该实验涉及肿瘤模型建立，荷瘤是否会对动物的运动、摄食摄水带来不便，是否会造成种瘤部位的疼痛和不适，应在此部分具体描述和分析</a:t>
            </a:r>
            <a:r>
              <a:rPr lang="zh-CN" altLang="en-US" sz="1600" b="1" dirty="0">
                <a:solidFill>
                  <a:srgbClr val="0000FF"/>
                </a:solidFill>
                <a:latin typeface="Times New Roman" panose="02020603050405020304" pitchFamily="18" charset="0"/>
                <a:ea typeface="华文仿宋" panose="02010600040101010101" pitchFamily="2" charset="-122"/>
              </a:rPr>
              <a:t>；</a:t>
            </a:r>
            <a:endParaRPr lang="zh-CN" altLang="zh-CN" sz="1400" dirty="0">
              <a:effectLst/>
              <a:latin typeface="Times New Roman" panose="02020603050405020304" pitchFamily="18" charset="0"/>
              <a:ea typeface="宋体" panose="02010600030101010101" pitchFamily="2" charset="-122"/>
            </a:endParaRPr>
          </a:p>
          <a:p>
            <a:pPr marL="459740">
              <a:lnSpc>
                <a:spcPct val="150000"/>
              </a:lnSpc>
            </a:pPr>
            <a:r>
              <a:rPr lang="en-US" altLang="zh-CN" sz="1600" b="1" dirty="0">
                <a:solidFill>
                  <a:srgbClr val="0000FF"/>
                </a:solidFill>
                <a:effectLst/>
                <a:latin typeface="Times New Roman" panose="02020603050405020304" pitchFamily="18" charset="0"/>
                <a:ea typeface="华文仿宋" panose="02010600040101010101" pitchFamily="2" charset="-122"/>
              </a:rPr>
              <a:t> </a:t>
            </a:r>
            <a:r>
              <a:rPr lang="zh-CN" altLang="zh-CN" sz="1600" b="1" dirty="0">
                <a:solidFill>
                  <a:srgbClr val="0000FF"/>
                </a:solidFill>
                <a:effectLst/>
                <a:latin typeface="Times New Roman" panose="02020603050405020304" pitchFamily="18" charset="0"/>
                <a:ea typeface="华文仿宋" panose="02010600040101010101" pitchFamily="2" charset="-122"/>
              </a:rPr>
              <a:t>实验方案涉及动物疾病模型的建立，应具体分析该模型会出现何种表型从而对动物造成哪些病理性伤害</a:t>
            </a:r>
            <a:r>
              <a:rPr lang="zh-CN" altLang="en-US" sz="1600" b="1" dirty="0">
                <a:solidFill>
                  <a:srgbClr val="0000FF"/>
                </a:solidFill>
                <a:effectLst/>
                <a:latin typeface="Times New Roman" panose="02020603050405020304" pitchFamily="18" charset="0"/>
                <a:ea typeface="华文仿宋" panose="02010600040101010101" pitchFamily="2" charset="-122"/>
              </a:rPr>
              <a:t>。</a:t>
            </a:r>
            <a:endParaRPr lang="zh-CN" altLang="zh-CN" sz="1400" dirty="0">
              <a:effectLst/>
              <a:latin typeface="Times New Roman" panose="02020603050405020304" pitchFamily="18" charset="0"/>
              <a:ea typeface="宋体" panose="02010600030101010101" pitchFamily="2" charset="-122"/>
            </a:endParaRPr>
          </a:p>
          <a:p>
            <a:pPr lvl="0">
              <a:lnSpc>
                <a:spcPct val="150000"/>
              </a:lnSpc>
            </a:pPr>
            <a:r>
              <a:rPr lang="en-US" altLang="zh-CN" sz="1600" b="1" dirty="0">
                <a:solidFill>
                  <a:srgbClr val="0000FF"/>
                </a:solidFill>
                <a:effectLst/>
                <a:latin typeface="Times New Roman" panose="02020603050405020304" pitchFamily="18" charset="0"/>
                <a:ea typeface="华文仿宋" panose="02010600040101010101" pitchFamily="2" charset="-122"/>
              </a:rPr>
              <a:t>2</a:t>
            </a:r>
            <a:r>
              <a:rPr lang="zh-CN" altLang="en-US" sz="1600" b="1" dirty="0">
                <a:solidFill>
                  <a:srgbClr val="0000FF"/>
                </a:solidFill>
                <a:effectLst/>
                <a:latin typeface="Times New Roman" panose="02020603050405020304" pitchFamily="18" charset="0"/>
                <a:ea typeface="华文仿宋" panose="02010600040101010101" pitchFamily="2" charset="-122"/>
              </a:rPr>
              <a:t>） </a:t>
            </a:r>
            <a:r>
              <a:rPr lang="zh-CN" altLang="zh-CN" sz="1600" b="1" dirty="0">
                <a:solidFill>
                  <a:srgbClr val="0000FF"/>
                </a:solidFill>
                <a:effectLst/>
                <a:latin typeface="Times New Roman" panose="02020603050405020304" pitchFamily="18" charset="0"/>
                <a:ea typeface="华文仿宋" panose="02010600040101010101" pitchFamily="2" charset="-122"/>
              </a:rPr>
              <a:t>详述麻醉措施和术后管理等。</a:t>
            </a:r>
            <a:endParaRPr lang="zh-CN" altLang="zh-CN" sz="1400" dirty="0">
              <a:effectLst/>
              <a:latin typeface="Times New Roman" panose="02020603050405020304" pitchFamily="18" charset="0"/>
              <a:ea typeface="宋体" panose="02010600030101010101" pitchFamily="2" charset="-122"/>
            </a:endParaRPr>
          </a:p>
          <a:p>
            <a:pPr marL="459740">
              <a:lnSpc>
                <a:spcPct val="150000"/>
              </a:lnSpc>
            </a:pPr>
            <a:r>
              <a:rPr lang="zh-CN" altLang="zh-CN" sz="1600" b="1" dirty="0">
                <a:solidFill>
                  <a:srgbClr val="0000FF"/>
                </a:solidFill>
                <a:effectLst/>
                <a:latin typeface="Times New Roman" panose="02020603050405020304" pitchFamily="18" charset="0"/>
                <a:ea typeface="华文仿宋" panose="02010600040101010101" pitchFamily="2" charset="-122"/>
              </a:rPr>
              <a:t>请根据动物的品种、体重、日龄等情况，动物疼痛或应激反应的级别评价以及具体实验设计，选择合适的麻醉剂、镇痛剂和镇静剂，以及剂量、给药途径和持续时间。（如需更多信息，请参考</a:t>
            </a:r>
            <a:r>
              <a:rPr lang="zh-CN" altLang="zh-CN" sz="1600" b="1" dirty="0">
                <a:solidFill>
                  <a:srgbClr val="FF0000"/>
                </a:solidFill>
                <a:effectLst/>
                <a:latin typeface="Times New Roman" panose="02020603050405020304" pitchFamily="18" charset="0"/>
                <a:ea typeface="华文仿宋" panose="02010600040101010101" pitchFamily="2" charset="-122"/>
              </a:rPr>
              <a:t>《实验动物麻醉药物使用指南》</a:t>
            </a:r>
            <a:r>
              <a:rPr lang="zh-CN" altLang="zh-CN" sz="1600" b="1" dirty="0">
                <a:solidFill>
                  <a:srgbClr val="0000FF"/>
                </a:solidFill>
                <a:effectLst/>
                <a:latin typeface="Times New Roman" panose="02020603050405020304" pitchFamily="18" charset="0"/>
                <a:ea typeface="华文仿宋" panose="02010600040101010101" pitchFamily="2" charset="-122"/>
              </a:rPr>
              <a:t>）；存活性手术必须考虑动物的术后抗感染护理和镇痛方案，如不施加术后镇痛须详细说明原因。术后管理可能包括动物术后保温、预防术部脱水和感染、加强营养、维持水盐平衡等。</a:t>
            </a:r>
            <a:endParaRPr lang="zh-CN" altLang="zh-CN" sz="1400" dirty="0">
              <a:effectLst/>
              <a:latin typeface="Times New Roman" panose="02020603050405020304" pitchFamily="18" charset="0"/>
              <a:ea typeface="宋体" panose="02010600030101010101" pitchFamily="2" charset="-122"/>
            </a:endParaRPr>
          </a:p>
          <a:p>
            <a:pPr lvl="0">
              <a:lnSpc>
                <a:spcPct val="150000"/>
              </a:lnSpc>
            </a:pPr>
            <a:r>
              <a:rPr lang="en-US" altLang="zh-CN" sz="1600" b="1" dirty="0">
                <a:solidFill>
                  <a:srgbClr val="0000FF"/>
                </a:solidFill>
                <a:effectLst/>
                <a:latin typeface="Times New Roman" panose="02020603050405020304" pitchFamily="18" charset="0"/>
                <a:ea typeface="华文仿宋" panose="02010600040101010101" pitchFamily="2" charset="-122"/>
              </a:rPr>
              <a:t>3</a:t>
            </a:r>
            <a:r>
              <a:rPr lang="zh-CN" altLang="en-US" sz="1600" b="1" dirty="0">
                <a:solidFill>
                  <a:srgbClr val="0000FF"/>
                </a:solidFill>
                <a:effectLst/>
                <a:latin typeface="Times New Roman" panose="02020603050405020304" pitchFamily="18" charset="0"/>
                <a:ea typeface="华文仿宋" panose="02010600040101010101" pitchFamily="2" charset="-122"/>
              </a:rPr>
              <a:t>） </a:t>
            </a:r>
            <a:r>
              <a:rPr lang="zh-CN" altLang="zh-CN" sz="1600" b="1" dirty="0">
                <a:solidFill>
                  <a:srgbClr val="0000FF"/>
                </a:solidFill>
                <a:effectLst/>
                <a:latin typeface="Times New Roman" panose="02020603050405020304" pitchFamily="18" charset="0"/>
                <a:ea typeface="华文仿宋" panose="02010600040101010101" pitchFamily="2" charset="-122"/>
              </a:rPr>
              <a:t>灌胃或静脉注射，熟练掌握灌胃或静脉注射操作技能和实验动物保定方法，动作轻柔，以减轻实验动物不适及疼痛。</a:t>
            </a:r>
            <a:endParaRPr lang="zh-CN" altLang="zh-CN" sz="1400" dirty="0">
              <a:effectLst/>
              <a:latin typeface="Times New Roman" panose="02020603050405020304" pitchFamily="18" charset="0"/>
              <a:ea typeface="宋体" panose="02010600030101010101" pitchFamily="2" charset="-122"/>
            </a:endParaRPr>
          </a:p>
          <a:p>
            <a:pPr lvl="0">
              <a:lnSpc>
                <a:spcPct val="150000"/>
              </a:lnSpc>
            </a:pPr>
            <a:r>
              <a:rPr lang="en-US" altLang="zh-CN" sz="1600" b="1" dirty="0">
                <a:solidFill>
                  <a:srgbClr val="0000FF"/>
                </a:solidFill>
                <a:effectLst/>
                <a:latin typeface="Times New Roman" panose="02020603050405020304" pitchFamily="18" charset="0"/>
                <a:ea typeface="华文仿宋" panose="02010600040101010101" pitchFamily="2" charset="-122"/>
              </a:rPr>
              <a:t>4</a:t>
            </a:r>
            <a:r>
              <a:rPr lang="zh-CN" altLang="en-US" sz="1600" b="1" dirty="0">
                <a:solidFill>
                  <a:srgbClr val="0000FF"/>
                </a:solidFill>
                <a:effectLst/>
                <a:latin typeface="Times New Roman" panose="02020603050405020304" pitchFamily="18" charset="0"/>
                <a:ea typeface="华文仿宋" panose="02010600040101010101" pitchFamily="2" charset="-122"/>
              </a:rPr>
              <a:t>） </a:t>
            </a:r>
            <a:r>
              <a:rPr lang="zh-CN" altLang="zh-CN" sz="1600" b="1" dirty="0">
                <a:solidFill>
                  <a:srgbClr val="0000FF"/>
                </a:solidFill>
                <a:effectLst/>
                <a:latin typeface="Times New Roman" panose="02020603050405020304" pitchFamily="18" charset="0"/>
                <a:ea typeface="华文仿宋" panose="02010600040101010101" pitchFamily="2" charset="-122"/>
              </a:rPr>
              <a:t>小鼠编号、基因型鉴定等给动物带来的痛苦控制。</a:t>
            </a:r>
            <a:endParaRPr lang="zh-CN" altLang="zh-CN" sz="1400" dirty="0">
              <a:effectLst/>
              <a:latin typeface="Times New Roman" panose="02020603050405020304" pitchFamily="18" charset="0"/>
              <a:ea typeface="宋体" panose="02010600030101010101" pitchFamily="2" charset="-122"/>
            </a:endParaRPr>
          </a:p>
        </p:txBody>
      </p:sp>
      <p:pic>
        <p:nvPicPr>
          <p:cNvPr id="3" name="图片 2">
            <a:extLst>
              <a:ext uri="{FF2B5EF4-FFF2-40B4-BE49-F238E27FC236}">
                <a16:creationId xmlns:a16="http://schemas.microsoft.com/office/drawing/2014/main" id="{C7DEEDC2-6D7F-F658-0B73-E6EF1717D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70752"/>
            <a:ext cx="1271464" cy="1303711"/>
          </a:xfrm>
          <a:prstGeom prst="rect">
            <a:avLst/>
          </a:prstGeom>
        </p:spPr>
      </p:pic>
    </p:spTree>
    <p:extLst>
      <p:ext uri="{BB962C8B-B14F-4D97-AF65-F5344CB8AC3E}">
        <p14:creationId xmlns:p14="http://schemas.microsoft.com/office/powerpoint/2010/main" val="3535951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8EC8AAB2-0CA1-ABF5-2B9D-8692EDE876FB}"/>
              </a:ext>
            </a:extLst>
          </p:cNvPr>
          <p:cNvGraphicFramePr>
            <a:graphicFrameLocks noGrp="1"/>
          </p:cNvGraphicFramePr>
          <p:nvPr>
            <p:extLst>
              <p:ext uri="{D42A27DB-BD31-4B8C-83A1-F6EECF244321}">
                <p14:modId xmlns:p14="http://schemas.microsoft.com/office/powerpoint/2010/main" val="3124085990"/>
              </p:ext>
            </p:extLst>
          </p:nvPr>
        </p:nvGraphicFramePr>
        <p:xfrm>
          <a:off x="479376" y="404664"/>
          <a:ext cx="10945216" cy="6028627"/>
        </p:xfrm>
        <a:graphic>
          <a:graphicData uri="http://schemas.openxmlformats.org/drawingml/2006/table">
            <a:tbl>
              <a:tblPr firstRow="1" firstCol="1" bandRow="1"/>
              <a:tblGrid>
                <a:gridCol w="10945216">
                  <a:extLst>
                    <a:ext uri="{9D8B030D-6E8A-4147-A177-3AD203B41FA5}">
                      <a16:colId xmlns:a16="http://schemas.microsoft.com/office/drawing/2014/main" val="866047226"/>
                    </a:ext>
                  </a:extLst>
                </a:gridCol>
              </a:tblGrid>
              <a:tr h="1201420">
                <a:tc>
                  <a:txBody>
                    <a:bodyPr/>
                    <a:lstStyle/>
                    <a:p>
                      <a:pPr marL="342900" lvl="0" indent="-342900">
                        <a:buFont typeface="+mj-lt"/>
                        <a:buAutoNum type="arabicPeriod" startAt="3"/>
                      </a:pPr>
                      <a:r>
                        <a:rPr lang="zh-CN" sz="1600" dirty="0">
                          <a:solidFill>
                            <a:srgbClr val="000000"/>
                          </a:solidFill>
                          <a:effectLst/>
                          <a:latin typeface="Times New Roman" panose="02020603050405020304" pitchFamily="18" charset="0"/>
                          <a:ea typeface="华文仿宋" panose="02010600040101010101" pitchFamily="2" charset="-122"/>
                        </a:rPr>
                        <a:t>动物替代、减少动物用量、降低动物痛苦伤害的主要措施</a:t>
                      </a:r>
                      <a:br>
                        <a:rPr lang="en-US" sz="1600" dirty="0">
                          <a:solidFill>
                            <a:srgbClr val="000000"/>
                          </a:solidFill>
                          <a:effectLst/>
                          <a:latin typeface="Times New Roman" panose="02020603050405020304" pitchFamily="18" charset="0"/>
                          <a:ea typeface="华文仿宋" panose="02010600040101010101" pitchFamily="2" charset="-122"/>
                        </a:rPr>
                      </a:br>
                      <a:r>
                        <a:rPr lang="en-US" sz="1600" dirty="0">
                          <a:solidFill>
                            <a:srgbClr val="000000"/>
                          </a:solidFill>
                          <a:effectLst/>
                          <a:latin typeface="Times New Roman" panose="02020603050405020304" pitchFamily="18" charset="0"/>
                          <a:ea typeface="华文仿宋" panose="02010600040101010101" pitchFamily="2" charset="-122"/>
                        </a:rPr>
                        <a:t>Major measure for 3Rs </a:t>
                      </a:r>
                      <a:endParaRPr lang="zh-CN" sz="2000" dirty="0">
                        <a:solidFill>
                          <a:srgbClr val="000000"/>
                        </a:solidFill>
                        <a:effectLst/>
                        <a:latin typeface="Times New Roman" panose="02020603050405020304" pitchFamily="18" charset="0"/>
                        <a:ea typeface="宋体" panose="02010600030101010101" pitchFamily="2" charset="-122"/>
                      </a:endParaRPr>
                    </a:p>
                    <a:p>
                      <a:pPr marL="180340"/>
                      <a:r>
                        <a:rPr lang="en-US" sz="1600" dirty="0">
                          <a:solidFill>
                            <a:srgbClr val="000000"/>
                          </a:solidFill>
                          <a:effectLst/>
                          <a:latin typeface="Times New Roman" panose="02020603050405020304" pitchFamily="18" charset="0"/>
                          <a:ea typeface="华文仿宋" panose="02010600040101010101" pitchFamily="2" charset="-122"/>
                        </a:rPr>
                        <a:t> </a:t>
                      </a:r>
                      <a:endParaRPr lang="zh-CN" sz="1400" dirty="0">
                        <a:effectLst/>
                        <a:latin typeface="Times New Roman" panose="02020603050405020304" pitchFamily="18" charset="0"/>
                        <a:ea typeface="宋体" panose="02010600030101010101" pitchFamily="2" charset="-122"/>
                      </a:endParaRPr>
                    </a:p>
                    <a:p>
                      <a:pPr marL="342900" lvl="0" indent="-342900">
                        <a:lnSpc>
                          <a:spcPct val="150000"/>
                        </a:lnSpc>
                        <a:buFont typeface="+mj-lt"/>
                        <a:buAutoNum type="arabicParenR"/>
                      </a:pPr>
                      <a:r>
                        <a:rPr lang="zh-CN" sz="1600" b="1" dirty="0">
                          <a:solidFill>
                            <a:srgbClr val="0000FF"/>
                          </a:solidFill>
                          <a:effectLst/>
                          <a:latin typeface="Times New Roman" panose="02020603050405020304" pitchFamily="18" charset="0"/>
                          <a:ea typeface="华文仿宋" panose="02010600040101010101" pitchFamily="2" charset="-122"/>
                        </a:rPr>
                        <a:t>该项目是否必须用实验动物进行实验，即能否用计算机模拟、细胞培养等非生命方法替代动物或用低等动物替代高等动物进行实验 。</a:t>
                      </a:r>
                      <a:endParaRPr lang="zh-CN" sz="1400" dirty="0">
                        <a:effectLst/>
                        <a:latin typeface="Times New Roman" panose="02020603050405020304" pitchFamily="18" charset="0"/>
                        <a:ea typeface="宋体" panose="02010600030101010101" pitchFamily="2" charset="-122"/>
                      </a:endParaRPr>
                    </a:p>
                    <a:p>
                      <a:pPr marL="342900" lvl="0" indent="-342900">
                        <a:lnSpc>
                          <a:spcPct val="150000"/>
                        </a:lnSpc>
                        <a:buFont typeface="+mj-lt"/>
                        <a:buAutoNum type="arabicParenR"/>
                      </a:pPr>
                      <a:r>
                        <a:rPr lang="zh-CN" sz="1600" b="1" dirty="0">
                          <a:solidFill>
                            <a:srgbClr val="0000FF"/>
                          </a:solidFill>
                          <a:effectLst/>
                          <a:latin typeface="Times New Roman" panose="02020603050405020304" pitchFamily="18" charset="0"/>
                          <a:ea typeface="华文仿宋" panose="02010600040101010101" pitchFamily="2" charset="-122"/>
                        </a:rPr>
                        <a:t>表中所填申请人资格和所用动物的品种品系、质量等级、规格是否合适，能否通过改良设计方案或用高质量的动物来减少所用动物的数量。</a:t>
                      </a:r>
                      <a:endParaRPr lang="zh-CN" sz="1400" dirty="0">
                        <a:effectLst/>
                        <a:latin typeface="Times New Roman" panose="02020603050405020304" pitchFamily="18" charset="0"/>
                        <a:ea typeface="宋体" panose="02010600030101010101" pitchFamily="2" charset="-122"/>
                      </a:endParaRPr>
                    </a:p>
                    <a:p>
                      <a:pPr marL="342900" lvl="0" indent="-342900">
                        <a:lnSpc>
                          <a:spcPct val="150000"/>
                        </a:lnSpc>
                        <a:buFont typeface="+mj-lt"/>
                        <a:buAutoNum type="arabicParenR"/>
                      </a:pPr>
                      <a:r>
                        <a:rPr lang="zh-CN" sz="1600" b="1" dirty="0">
                          <a:solidFill>
                            <a:srgbClr val="0000FF"/>
                          </a:solidFill>
                          <a:effectLst/>
                          <a:latin typeface="Times New Roman" panose="02020603050405020304" pitchFamily="18" charset="0"/>
                          <a:ea typeface="华文仿宋" panose="02010600040101010101" pitchFamily="2" charset="-122"/>
                        </a:rPr>
                        <a:t>能否通过改进实验方法、调整实验观测指标、改良处死动物的方法，来优化实验方案、善待动物。</a:t>
                      </a:r>
                      <a:endParaRPr lang="zh-CN" sz="1400" dirty="0">
                        <a:effectLst/>
                        <a:latin typeface="Times New Roman" panose="02020603050405020304" pitchFamily="18" charset="0"/>
                        <a:ea typeface="宋体" panose="02010600030101010101" pitchFamily="2" charset="-122"/>
                      </a:endParaRPr>
                    </a:p>
                    <a:p>
                      <a:pPr marL="457200"/>
                      <a:r>
                        <a:rPr lang="en-US" sz="1400" dirty="0">
                          <a:solidFill>
                            <a:srgbClr val="000000"/>
                          </a:solidFill>
                          <a:effectLst/>
                          <a:latin typeface="Times New Roman" panose="02020603050405020304" pitchFamily="18" charset="0"/>
                          <a:ea typeface="华文仿宋" panose="02010600040101010101" pitchFamily="2" charset="-122"/>
                        </a:rPr>
                        <a:t> </a:t>
                      </a:r>
                      <a:endParaRPr lang="zh-CN" sz="14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161403"/>
                  </a:ext>
                </a:extLst>
              </a:tr>
              <a:tr h="1003300">
                <a:tc>
                  <a:txBody>
                    <a:bodyPr/>
                    <a:lstStyle/>
                    <a:p>
                      <a:pPr marL="342900" lvl="0" indent="-342900">
                        <a:lnSpc>
                          <a:spcPct val="150000"/>
                        </a:lnSpc>
                        <a:buFont typeface="+mj-lt"/>
                        <a:buAutoNum type="arabicPeriod" startAt="4"/>
                      </a:pPr>
                      <a:r>
                        <a:rPr lang="zh-CN" sz="1600" dirty="0">
                          <a:solidFill>
                            <a:srgbClr val="000000"/>
                          </a:solidFill>
                          <a:effectLst/>
                          <a:latin typeface="Times New Roman" panose="02020603050405020304" pitchFamily="18" charset="0"/>
                          <a:ea typeface="华文仿宋" panose="02010600040101010101" pitchFamily="2" charset="-122"/>
                        </a:rPr>
                        <a:t>仁慈终点或实验终结的指标</a:t>
                      </a:r>
                      <a:br>
                        <a:rPr lang="en-US" sz="1600" dirty="0">
                          <a:solidFill>
                            <a:srgbClr val="000000"/>
                          </a:solidFill>
                          <a:effectLst/>
                          <a:latin typeface="Times New Roman" panose="02020603050405020304" pitchFamily="18" charset="0"/>
                          <a:ea typeface="华文仿宋" panose="02010600040101010101" pitchFamily="2" charset="-122"/>
                        </a:rPr>
                      </a:br>
                      <a:r>
                        <a:rPr lang="en-US" sz="1600" dirty="0">
                          <a:solidFill>
                            <a:srgbClr val="000000"/>
                          </a:solidFill>
                          <a:effectLst/>
                          <a:latin typeface="Times New Roman" panose="02020603050405020304" pitchFamily="18" charset="0"/>
                          <a:ea typeface="华文仿宋" panose="02010600040101010101" pitchFamily="2" charset="-122"/>
                        </a:rPr>
                        <a:t>Humane endpoint or experimental terminative indicator</a:t>
                      </a:r>
                      <a:endParaRPr lang="en-US" sz="2000" dirty="0">
                        <a:solidFill>
                          <a:srgbClr val="000000"/>
                        </a:solidFill>
                        <a:effectLst/>
                        <a:latin typeface="Times New Roman" panose="02020603050405020304" pitchFamily="18" charset="0"/>
                        <a:ea typeface="宋体" panose="02010600030101010101" pitchFamily="2" charset="-122"/>
                      </a:endParaRPr>
                    </a:p>
                    <a:p>
                      <a:pPr marL="0" lvl="0" indent="0">
                        <a:lnSpc>
                          <a:spcPct val="150000"/>
                        </a:lnSpc>
                        <a:buFont typeface="+mj-lt"/>
                        <a:buNone/>
                      </a:pPr>
                      <a:r>
                        <a:rPr lang="en-US" altLang="zh-CN" sz="1600" b="1" dirty="0">
                          <a:solidFill>
                            <a:srgbClr val="0000FF"/>
                          </a:solidFill>
                          <a:effectLst/>
                          <a:latin typeface="Times New Roman" panose="02020603050405020304" pitchFamily="18" charset="0"/>
                          <a:ea typeface="华文仿宋" panose="02010600040101010101" pitchFamily="2" charset="-122"/>
                        </a:rPr>
                        <a:t>        </a:t>
                      </a:r>
                      <a:r>
                        <a:rPr lang="zh-CN" sz="1600" b="1" dirty="0">
                          <a:solidFill>
                            <a:srgbClr val="0000FF"/>
                          </a:solidFill>
                          <a:effectLst/>
                          <a:latin typeface="Times New Roman" panose="02020603050405020304" pitchFamily="18" charset="0"/>
                          <a:ea typeface="华文仿宋" panose="02010600040101010101" pitchFamily="2" charset="-122"/>
                        </a:rPr>
                        <a:t>建议根据实验情况而定，</a:t>
                      </a:r>
                      <a:r>
                        <a:rPr lang="zh-CN" altLang="en-US" sz="1600" b="1" dirty="0">
                          <a:solidFill>
                            <a:srgbClr val="0000FF"/>
                          </a:solidFill>
                          <a:effectLst/>
                          <a:latin typeface="Times New Roman" panose="02020603050405020304" pitchFamily="18" charset="0"/>
                          <a:ea typeface="华文仿宋" panose="02010600040101010101" pitchFamily="2" charset="-122"/>
                        </a:rPr>
                        <a:t>参考</a:t>
                      </a:r>
                      <a:r>
                        <a:rPr lang="zh-CN" altLang="zh-CN" sz="1600" b="1" dirty="0">
                          <a:solidFill>
                            <a:srgbClr val="FF0000"/>
                          </a:solidFill>
                          <a:effectLst/>
                          <a:latin typeface="Times New Roman" panose="02020603050405020304" pitchFamily="18" charset="0"/>
                          <a:ea typeface="华文仿宋" panose="02010600040101010101" pitchFamily="2" charset="-122"/>
                        </a:rPr>
                        <a:t>《实验动物人道终点的衡量》</a:t>
                      </a:r>
                      <a:r>
                        <a:rPr lang="zh-CN" altLang="en-US" sz="1600" b="1" kern="1200" dirty="0">
                          <a:solidFill>
                            <a:srgbClr val="0000FF"/>
                          </a:solidFill>
                          <a:effectLst/>
                          <a:latin typeface="Times New Roman" panose="02020603050405020304" pitchFamily="18" charset="0"/>
                          <a:ea typeface="华文仿宋" panose="02010600040101010101" pitchFamily="2" charset="-122"/>
                          <a:cs typeface="+mn-cs"/>
                        </a:rPr>
                        <a:t>，</a:t>
                      </a:r>
                      <a:r>
                        <a:rPr lang="zh-CN" sz="1600" b="1" kern="1200" dirty="0">
                          <a:solidFill>
                            <a:srgbClr val="0000FF"/>
                          </a:solidFill>
                          <a:effectLst/>
                          <a:latin typeface="Times New Roman" panose="02020603050405020304" pitchFamily="18" charset="0"/>
                          <a:ea typeface="华文仿宋" panose="02010600040101010101" pitchFamily="2" charset="-122"/>
                          <a:cs typeface="+mn-cs"/>
                        </a:rPr>
                        <a:t>例如：</a:t>
                      </a:r>
                      <a:endParaRPr lang="en-US" altLang="zh-CN" sz="1600" b="1" kern="1200" dirty="0">
                        <a:solidFill>
                          <a:srgbClr val="0000FF"/>
                        </a:solidFill>
                        <a:effectLst/>
                        <a:latin typeface="Times New Roman" panose="02020603050405020304" pitchFamily="18" charset="0"/>
                        <a:ea typeface="华文仿宋" panose="02010600040101010101" pitchFamily="2" charset="-122"/>
                        <a:cs typeface="+mn-cs"/>
                      </a:endParaRPr>
                    </a:p>
                    <a:p>
                      <a:pPr marL="342900" lvl="0" indent="-342900">
                        <a:lnSpc>
                          <a:spcPct val="150000"/>
                        </a:lnSpc>
                        <a:spcAft>
                          <a:spcPts val="0"/>
                        </a:spcAft>
                        <a:buFont typeface="+mj-lt"/>
                        <a:buAutoNum type="arabicParenR"/>
                      </a:pPr>
                      <a:r>
                        <a:rPr lang="zh-CN" altLang="zh-CN" sz="1600" b="1" dirty="0">
                          <a:solidFill>
                            <a:srgbClr val="0000FF"/>
                          </a:solidFill>
                          <a:effectLst/>
                          <a:latin typeface="Times New Roman"/>
                          <a:ea typeface="华文仿宋"/>
                        </a:rPr>
                        <a:t>肿瘤造瘤实验要考虑肿瘤的大小、动物承受力，“虚弱（无法进食或饮水）”“实体瘤的大小超过动物体重的</a:t>
                      </a:r>
                      <a:r>
                        <a:rPr lang="en-US" altLang="zh-CN" sz="1600" b="1" dirty="0">
                          <a:solidFill>
                            <a:srgbClr val="0000FF"/>
                          </a:solidFill>
                          <a:effectLst/>
                          <a:latin typeface="Times New Roman"/>
                          <a:ea typeface="华文仿宋"/>
                        </a:rPr>
                        <a:t>10%</a:t>
                      </a:r>
                      <a:r>
                        <a:rPr lang="zh-CN" altLang="zh-CN" sz="1600" b="1" dirty="0">
                          <a:solidFill>
                            <a:srgbClr val="0000FF"/>
                          </a:solidFill>
                          <a:effectLst/>
                          <a:latin typeface="Times New Roman"/>
                          <a:ea typeface="华文仿宋"/>
                        </a:rPr>
                        <a:t>”或肿瘤块达到</a:t>
                      </a:r>
                      <a:r>
                        <a:rPr lang="en-US" altLang="zh-CN" sz="1600" b="1" dirty="0">
                          <a:solidFill>
                            <a:srgbClr val="0000FF"/>
                          </a:solidFill>
                          <a:effectLst/>
                          <a:latin typeface="Times New Roman"/>
                          <a:ea typeface="华文仿宋"/>
                        </a:rPr>
                        <a:t>2000mm</a:t>
                      </a:r>
                      <a:r>
                        <a:rPr lang="en-US" altLang="zh-CN" sz="1600" b="1" baseline="30000" dirty="0">
                          <a:solidFill>
                            <a:srgbClr val="0000FF"/>
                          </a:solidFill>
                          <a:effectLst/>
                          <a:latin typeface="Times New Roman"/>
                          <a:ea typeface="华文仿宋"/>
                        </a:rPr>
                        <a:t>3</a:t>
                      </a:r>
                      <a:r>
                        <a:rPr lang="zh-CN" altLang="zh-CN" sz="1600" b="1" dirty="0">
                          <a:solidFill>
                            <a:srgbClr val="0000FF"/>
                          </a:solidFill>
                          <a:effectLst/>
                          <a:latin typeface="Times New Roman"/>
                          <a:ea typeface="华文仿宋"/>
                        </a:rPr>
                        <a:t>；</a:t>
                      </a:r>
                      <a:endParaRPr lang="zh-CN" altLang="zh-CN" sz="2000" dirty="0">
                        <a:solidFill>
                          <a:srgbClr val="000000"/>
                        </a:solidFill>
                        <a:effectLst/>
                        <a:latin typeface="Times New Roman"/>
                        <a:ea typeface="+mn-ea"/>
                      </a:endParaRPr>
                    </a:p>
                    <a:p>
                      <a:pPr marL="342900" lvl="0" indent="-342900">
                        <a:lnSpc>
                          <a:spcPct val="150000"/>
                        </a:lnSpc>
                        <a:spcAft>
                          <a:spcPts val="0"/>
                        </a:spcAft>
                        <a:buFont typeface="+mj-lt"/>
                        <a:buAutoNum type="arabicParenR"/>
                      </a:pPr>
                      <a:r>
                        <a:rPr lang="zh-CN" altLang="zh-CN" sz="1600" b="1" dirty="0">
                          <a:solidFill>
                            <a:srgbClr val="0000FF"/>
                          </a:solidFill>
                          <a:effectLst/>
                          <a:latin typeface="Times New Roman"/>
                          <a:ea typeface="华文仿宋"/>
                        </a:rPr>
                        <a:t>手术实验要考虑，“感染，在抗生素治疗无效并伴随动物全身性不适症状”“心血管系统：大失血、已给予一次输液治疗后仍贫血（低于</a:t>
                      </a:r>
                      <a:r>
                        <a:rPr lang="en-US" altLang="zh-CN" sz="1600" b="1" dirty="0">
                          <a:solidFill>
                            <a:srgbClr val="0000FF"/>
                          </a:solidFill>
                          <a:effectLst/>
                          <a:latin typeface="Times New Roman"/>
                          <a:ea typeface="华文仿宋"/>
                        </a:rPr>
                        <a:t>20</a:t>
                      </a:r>
                      <a:r>
                        <a:rPr lang="zh-CN" altLang="zh-CN" sz="1600" b="1" dirty="0">
                          <a:solidFill>
                            <a:srgbClr val="0000FF"/>
                          </a:solidFill>
                          <a:effectLst/>
                          <a:latin typeface="Times New Roman"/>
                          <a:ea typeface="华文仿宋"/>
                        </a:rPr>
                        <a:t>％）”；</a:t>
                      </a:r>
                      <a:endParaRPr lang="en-US" altLang="zh-CN" sz="2000" b="0" dirty="0">
                        <a:solidFill>
                          <a:srgbClr val="000000"/>
                        </a:solidFill>
                        <a:effectLst/>
                        <a:latin typeface="Times New Roman"/>
                        <a:ea typeface="+mn-ea"/>
                      </a:endParaRPr>
                    </a:p>
                    <a:p>
                      <a:pPr marL="342900" lvl="0" indent="-342900">
                        <a:lnSpc>
                          <a:spcPct val="150000"/>
                        </a:lnSpc>
                        <a:spcAft>
                          <a:spcPts val="0"/>
                        </a:spcAft>
                        <a:buFont typeface="+mj-lt"/>
                        <a:buAutoNum type="arabicParenR"/>
                      </a:pPr>
                      <a:r>
                        <a:rPr lang="zh-CN" altLang="zh-CN" sz="1600" b="1" dirty="0">
                          <a:solidFill>
                            <a:srgbClr val="0000FF"/>
                          </a:solidFill>
                          <a:effectLst/>
                          <a:latin typeface="Times New Roman"/>
                          <a:ea typeface="华文仿宋"/>
                          <a:cs typeface="Times New Roman"/>
                        </a:rPr>
                        <a:t>化学药物刺激实验要考虑“垂死</a:t>
                      </a:r>
                      <a:r>
                        <a:rPr lang="en-US" altLang="zh-CN" sz="1600" b="1" dirty="0">
                          <a:solidFill>
                            <a:srgbClr val="0000FF"/>
                          </a:solidFill>
                          <a:effectLst/>
                          <a:latin typeface="Times New Roman"/>
                          <a:ea typeface="华文仿宋"/>
                        </a:rPr>
                        <a:t>/</a:t>
                      </a:r>
                      <a:r>
                        <a:rPr lang="zh-CN" altLang="zh-CN" sz="1600" b="1" dirty="0">
                          <a:solidFill>
                            <a:srgbClr val="0000FF"/>
                          </a:solidFill>
                          <a:effectLst/>
                          <a:latin typeface="Times New Roman"/>
                          <a:ea typeface="华文仿宋"/>
                          <a:cs typeface="Times New Roman"/>
                        </a:rPr>
                        <a:t>濒死：动物在没有麻醉或镇静的状态下，表现精神抑郁伴随体温过低（低于</a:t>
                      </a:r>
                      <a:r>
                        <a:rPr lang="en-US" altLang="zh-CN" sz="1600" b="1" dirty="0">
                          <a:solidFill>
                            <a:srgbClr val="0000FF"/>
                          </a:solidFill>
                          <a:effectLst/>
                          <a:latin typeface="Times New Roman"/>
                          <a:ea typeface="华文仿宋"/>
                        </a:rPr>
                        <a:t>37</a:t>
                      </a:r>
                      <a:r>
                        <a:rPr lang="zh-CN" altLang="zh-CN" sz="1600" b="1" dirty="0">
                          <a:solidFill>
                            <a:srgbClr val="0000FF"/>
                          </a:solidFill>
                          <a:effectLst/>
                          <a:latin typeface="Times New Roman"/>
                          <a:ea typeface="华文仿宋"/>
                          <a:cs typeface="Times New Roman"/>
                        </a:rPr>
                        <a:t>℃）时”。</a:t>
                      </a:r>
                      <a:endParaRPr lang="zh-CN" sz="2000" dirty="0">
                        <a:solidFill>
                          <a:srgbClr val="000000"/>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368062"/>
                  </a:ext>
                </a:extLst>
              </a:tr>
            </a:tbl>
          </a:graphicData>
        </a:graphic>
      </p:graphicFrame>
      <p:pic>
        <p:nvPicPr>
          <p:cNvPr id="4" name="图片 3">
            <a:extLst>
              <a:ext uri="{FF2B5EF4-FFF2-40B4-BE49-F238E27FC236}">
                <a16:creationId xmlns:a16="http://schemas.microsoft.com/office/drawing/2014/main" id="{109D6598-AC6B-1F96-2B28-775281B60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70752"/>
            <a:ext cx="1271464" cy="1303711"/>
          </a:xfrm>
          <a:prstGeom prst="rect">
            <a:avLst/>
          </a:prstGeom>
        </p:spPr>
      </p:pic>
    </p:spTree>
    <p:extLst>
      <p:ext uri="{BB962C8B-B14F-4D97-AF65-F5344CB8AC3E}">
        <p14:creationId xmlns:p14="http://schemas.microsoft.com/office/powerpoint/2010/main" val="1798784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086957012"/>
              </p:ext>
            </p:extLst>
          </p:nvPr>
        </p:nvGraphicFramePr>
        <p:xfrm>
          <a:off x="479376" y="332656"/>
          <a:ext cx="10945216" cy="6111240"/>
        </p:xfrm>
        <a:graphic>
          <a:graphicData uri="http://schemas.openxmlformats.org/drawingml/2006/table">
            <a:tbl>
              <a:tblPr firstRow="1" firstCol="1" bandRow="1"/>
              <a:tblGrid>
                <a:gridCol w="10945216">
                  <a:extLst>
                    <a:ext uri="{9D8B030D-6E8A-4147-A177-3AD203B41FA5}">
                      <a16:colId xmlns:a16="http://schemas.microsoft.com/office/drawing/2014/main" val="20000"/>
                    </a:ext>
                  </a:extLst>
                </a:gridCol>
              </a:tblGrid>
              <a:tr h="179705">
                <a:tc>
                  <a:txBody>
                    <a:bodyPr/>
                    <a:lstStyle/>
                    <a:p>
                      <a:pPr marL="342900" lvl="0" indent="-342900">
                        <a:spcAft>
                          <a:spcPts val="0"/>
                        </a:spcAft>
                        <a:buFont typeface="+mj-lt"/>
                        <a:buAutoNum type="arabicPeriod" startAt="5"/>
                      </a:pPr>
                      <a:r>
                        <a:rPr lang="zh-CN" sz="1800" dirty="0">
                          <a:solidFill>
                            <a:srgbClr val="000000"/>
                          </a:solidFill>
                          <a:effectLst/>
                          <a:latin typeface="Times New Roman"/>
                          <a:ea typeface="华文仿宋"/>
                        </a:rPr>
                        <a:t>动物死亡处理</a:t>
                      </a:r>
                      <a:br>
                        <a:rPr lang="en-US" sz="1800" dirty="0">
                          <a:solidFill>
                            <a:srgbClr val="000000"/>
                          </a:solidFill>
                          <a:effectLst/>
                          <a:latin typeface="Times New Roman"/>
                          <a:ea typeface="华文仿宋"/>
                        </a:rPr>
                      </a:br>
                      <a:r>
                        <a:rPr lang="en-US" sz="1800" dirty="0">
                          <a:solidFill>
                            <a:srgbClr val="000000"/>
                          </a:solidFill>
                          <a:effectLst/>
                          <a:latin typeface="Times New Roman"/>
                          <a:ea typeface="华文仿宋"/>
                        </a:rPr>
                        <a:t>Death conduct</a:t>
                      </a:r>
                      <a:endParaRPr lang="zh-CN" sz="1800" dirty="0">
                        <a:solidFill>
                          <a:srgbClr val="000000"/>
                        </a:solidFill>
                        <a:effectLst/>
                        <a:latin typeface="Times New Roman"/>
                        <a:ea typeface="宋体"/>
                      </a:endParaRPr>
                    </a:p>
                    <a:p>
                      <a:pPr marL="241300" indent="200025">
                        <a:spcAft>
                          <a:spcPts val="0"/>
                        </a:spcAft>
                      </a:pPr>
                      <a:r>
                        <a:rPr lang="en-US" sz="1800" dirty="0">
                          <a:solidFill>
                            <a:srgbClr val="000000"/>
                          </a:solidFill>
                          <a:effectLst/>
                          <a:latin typeface="Times New Roman"/>
                          <a:ea typeface="华文仿宋"/>
                        </a:rPr>
                        <a:t>□ CO</a:t>
                      </a:r>
                      <a:r>
                        <a:rPr lang="en-US" sz="1800" baseline="-25000" dirty="0">
                          <a:solidFill>
                            <a:srgbClr val="000000"/>
                          </a:solidFill>
                          <a:effectLst/>
                          <a:latin typeface="Times New Roman"/>
                          <a:ea typeface="华文仿宋"/>
                        </a:rPr>
                        <a:t>2</a:t>
                      </a:r>
                      <a:r>
                        <a:rPr lang="zh-CN" sz="1800" dirty="0">
                          <a:solidFill>
                            <a:srgbClr val="000000"/>
                          </a:solidFill>
                          <a:effectLst/>
                          <a:latin typeface="Times New Roman"/>
                          <a:ea typeface="华文仿宋"/>
                        </a:rPr>
                        <a:t>窒息</a:t>
                      </a:r>
                      <a:r>
                        <a:rPr lang="en-US" sz="1800" dirty="0">
                          <a:solidFill>
                            <a:srgbClr val="000000"/>
                          </a:solidFill>
                          <a:effectLst/>
                          <a:latin typeface="Times New Roman"/>
                          <a:ea typeface="华文仿宋"/>
                        </a:rPr>
                        <a:t>                                            □ </a:t>
                      </a:r>
                      <a:r>
                        <a:rPr lang="zh-CN" sz="1800" dirty="0">
                          <a:solidFill>
                            <a:srgbClr val="000000"/>
                          </a:solidFill>
                          <a:effectLst/>
                          <a:latin typeface="Times New Roman"/>
                          <a:ea typeface="华文仿宋"/>
                        </a:rPr>
                        <a:t>麻醉后放血致死</a:t>
                      </a:r>
                      <a:endParaRPr lang="zh-CN" sz="1800" dirty="0">
                        <a:solidFill>
                          <a:srgbClr val="000000"/>
                        </a:solidFill>
                        <a:effectLst/>
                        <a:latin typeface="Times New Roman"/>
                        <a:ea typeface="宋体"/>
                      </a:endParaRPr>
                    </a:p>
                    <a:p>
                      <a:pPr marL="241300" indent="298450">
                        <a:spcAft>
                          <a:spcPts val="0"/>
                        </a:spcAft>
                      </a:pPr>
                      <a:r>
                        <a:rPr lang="en-US" sz="1800" dirty="0">
                          <a:solidFill>
                            <a:srgbClr val="000000"/>
                          </a:solidFill>
                          <a:effectLst/>
                          <a:latin typeface="Times New Roman"/>
                          <a:ea typeface="华文仿宋"/>
                        </a:rPr>
                        <a:t>CO</a:t>
                      </a:r>
                      <a:r>
                        <a:rPr lang="en-US" sz="1800" baseline="-25000" dirty="0">
                          <a:solidFill>
                            <a:srgbClr val="000000"/>
                          </a:solidFill>
                          <a:effectLst/>
                          <a:latin typeface="Times New Roman"/>
                          <a:ea typeface="华文仿宋"/>
                        </a:rPr>
                        <a:t>2 </a:t>
                      </a:r>
                      <a:r>
                        <a:rPr lang="en-US" sz="1800" dirty="0">
                          <a:solidFill>
                            <a:srgbClr val="000000"/>
                          </a:solidFill>
                          <a:effectLst/>
                          <a:latin typeface="Times New Roman"/>
                          <a:ea typeface="华文仿宋"/>
                        </a:rPr>
                        <a:t>suffocated                                       Exsanguinations with anesthesia</a:t>
                      </a:r>
                      <a:endParaRPr lang="zh-CN" sz="1800" dirty="0">
                        <a:solidFill>
                          <a:srgbClr val="000000"/>
                        </a:solidFill>
                        <a:effectLst/>
                        <a:latin typeface="Times New Roman"/>
                        <a:ea typeface="宋体"/>
                      </a:endParaRPr>
                    </a:p>
                    <a:p>
                      <a:pPr marL="241300" indent="200025">
                        <a:spcAft>
                          <a:spcPts val="0"/>
                        </a:spcAft>
                      </a:pPr>
                      <a:r>
                        <a:rPr lang="en-US" sz="1800" dirty="0">
                          <a:solidFill>
                            <a:srgbClr val="000000"/>
                          </a:solidFill>
                          <a:effectLst/>
                          <a:latin typeface="Times New Roman"/>
                          <a:ea typeface="华文仿宋"/>
                        </a:rPr>
                        <a:t>□ </a:t>
                      </a:r>
                      <a:r>
                        <a:rPr lang="zh-CN" sz="1800" dirty="0">
                          <a:solidFill>
                            <a:srgbClr val="000000"/>
                          </a:solidFill>
                          <a:effectLst/>
                          <a:latin typeface="Times New Roman"/>
                          <a:ea typeface="华文仿宋"/>
                        </a:rPr>
                        <a:t>颈椎脱臼致死</a:t>
                      </a:r>
                      <a:r>
                        <a:rPr lang="en-US" sz="1800" dirty="0">
                          <a:solidFill>
                            <a:srgbClr val="000000"/>
                          </a:solidFill>
                          <a:effectLst/>
                          <a:latin typeface="Times New Roman"/>
                          <a:ea typeface="华文仿宋"/>
                        </a:rPr>
                        <a:t>                                   □ </a:t>
                      </a:r>
                      <a:r>
                        <a:rPr lang="zh-CN" sz="1800" dirty="0">
                          <a:solidFill>
                            <a:srgbClr val="000000"/>
                          </a:solidFill>
                          <a:effectLst/>
                          <a:latin typeface="Times New Roman"/>
                          <a:ea typeface="华文仿宋"/>
                        </a:rPr>
                        <a:t>麻醉过量致死</a:t>
                      </a:r>
                      <a:endParaRPr lang="zh-CN" sz="1800" dirty="0">
                        <a:solidFill>
                          <a:srgbClr val="000000"/>
                        </a:solidFill>
                        <a:effectLst/>
                        <a:latin typeface="Times New Roman"/>
                        <a:ea typeface="宋体"/>
                      </a:endParaRPr>
                    </a:p>
                    <a:p>
                      <a:pPr marL="241300" indent="298450">
                        <a:spcAft>
                          <a:spcPts val="0"/>
                        </a:spcAft>
                      </a:pPr>
                      <a:r>
                        <a:rPr lang="en-US" sz="1800" dirty="0">
                          <a:solidFill>
                            <a:srgbClr val="000000"/>
                          </a:solidFill>
                          <a:effectLst/>
                          <a:latin typeface="Times New Roman"/>
                          <a:ea typeface="华文仿宋"/>
                        </a:rPr>
                        <a:t>Cervical dislocation                               Anesthesia overdose</a:t>
                      </a:r>
                      <a:endParaRPr lang="zh-CN" sz="1800" dirty="0">
                        <a:solidFill>
                          <a:srgbClr val="000000"/>
                        </a:solidFill>
                        <a:effectLst/>
                        <a:latin typeface="Times New Roman"/>
                        <a:ea typeface="宋体"/>
                      </a:endParaRPr>
                    </a:p>
                    <a:p>
                      <a:pPr marL="241300" indent="200025">
                        <a:spcAft>
                          <a:spcPts val="0"/>
                        </a:spcAft>
                      </a:pPr>
                      <a:r>
                        <a:rPr lang="en-US" sz="1800" dirty="0">
                          <a:solidFill>
                            <a:srgbClr val="000000"/>
                          </a:solidFill>
                          <a:effectLst/>
                          <a:latin typeface="Times New Roman"/>
                          <a:ea typeface="华文仿宋"/>
                        </a:rPr>
                        <a:t>□ </a:t>
                      </a:r>
                      <a:r>
                        <a:rPr lang="zh-CN" sz="1800" dirty="0">
                          <a:solidFill>
                            <a:srgbClr val="000000"/>
                          </a:solidFill>
                          <a:effectLst/>
                          <a:latin typeface="Times New Roman"/>
                          <a:ea typeface="华文仿宋"/>
                        </a:rPr>
                        <a:t>其他，详细说明</a:t>
                      </a:r>
                      <a:endParaRPr lang="zh-CN" sz="1800" dirty="0">
                        <a:solidFill>
                          <a:srgbClr val="000000"/>
                        </a:solidFill>
                        <a:effectLst/>
                        <a:latin typeface="Times New Roman"/>
                        <a:ea typeface="宋体"/>
                      </a:endParaRPr>
                    </a:p>
                    <a:p>
                      <a:pPr marL="241300" indent="298450">
                        <a:spcAft>
                          <a:spcPts val="0"/>
                        </a:spcAft>
                      </a:pPr>
                      <a:r>
                        <a:rPr lang="en-US" sz="1800" dirty="0">
                          <a:solidFill>
                            <a:srgbClr val="000000"/>
                          </a:solidFill>
                          <a:effectLst/>
                          <a:latin typeface="Times New Roman"/>
                          <a:ea typeface="华文仿宋"/>
                        </a:rPr>
                        <a:t>Others, detailed description</a:t>
                      </a:r>
                      <a:endParaRPr lang="zh-CN" sz="1800" dirty="0">
                        <a:solidFill>
                          <a:srgbClr val="000000"/>
                        </a:solidFill>
                        <a:effectLst/>
                        <a:latin typeface="Times New Roman"/>
                        <a:ea typeface="宋体"/>
                      </a:endParaRPr>
                    </a:p>
                    <a:p>
                      <a:pPr marL="241300" indent="200025">
                        <a:spcAft>
                          <a:spcPts val="0"/>
                        </a:spcAft>
                      </a:pPr>
                      <a:r>
                        <a:rPr lang="en-US" sz="1800" dirty="0">
                          <a:solidFill>
                            <a:srgbClr val="000000"/>
                          </a:solidFill>
                          <a:effectLst/>
                          <a:latin typeface="Times New Roman"/>
                          <a:ea typeface="华文仿宋"/>
                        </a:rPr>
                        <a:t> </a:t>
                      </a:r>
                      <a:endParaRPr lang="zh-CN" sz="1800" dirty="0">
                        <a:solidFill>
                          <a:srgbClr val="0000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9705">
                <a:tc>
                  <a:txBody>
                    <a:bodyPr/>
                    <a:lstStyle/>
                    <a:p>
                      <a:pPr marL="342900" lvl="0" indent="-342900">
                        <a:spcAft>
                          <a:spcPts val="0"/>
                        </a:spcAft>
                        <a:buFont typeface="+mj-lt"/>
                        <a:buAutoNum type="arabicPeriod" startAt="6"/>
                      </a:pPr>
                      <a:r>
                        <a:rPr lang="zh-CN" sz="1800" dirty="0">
                          <a:solidFill>
                            <a:srgbClr val="000000"/>
                          </a:solidFill>
                          <a:effectLst/>
                          <a:latin typeface="Times New Roman"/>
                          <a:ea typeface="华文仿宋"/>
                        </a:rPr>
                        <a:t>非处死动物的处置方式</a:t>
                      </a:r>
                      <a:br>
                        <a:rPr lang="en-US" sz="1800" dirty="0">
                          <a:solidFill>
                            <a:srgbClr val="000000"/>
                          </a:solidFill>
                          <a:effectLst/>
                          <a:latin typeface="Times New Roman"/>
                          <a:ea typeface="华文仿宋"/>
                        </a:rPr>
                      </a:br>
                      <a:r>
                        <a:rPr lang="en-US" sz="1800" dirty="0">
                          <a:solidFill>
                            <a:srgbClr val="000000"/>
                          </a:solidFill>
                          <a:effectLst/>
                          <a:latin typeface="Times New Roman"/>
                          <a:ea typeface="华文仿宋"/>
                        </a:rPr>
                        <a:t>Not for the death of the animal disposition</a:t>
                      </a:r>
                      <a:endParaRPr lang="zh-CN" sz="1800" dirty="0">
                        <a:solidFill>
                          <a:srgbClr val="000000"/>
                        </a:solidFill>
                        <a:effectLst/>
                        <a:latin typeface="Times New Roman"/>
                        <a:ea typeface="宋体"/>
                      </a:endParaRPr>
                    </a:p>
                    <a:p>
                      <a:pPr marL="323850" indent="-133350">
                        <a:spcAft>
                          <a:spcPts val="0"/>
                        </a:spcAft>
                      </a:pPr>
                      <a:r>
                        <a:rPr lang="en-US" sz="1800" dirty="0">
                          <a:solidFill>
                            <a:srgbClr val="000000"/>
                          </a:solidFill>
                          <a:effectLst/>
                          <a:latin typeface="Times New Roman"/>
                          <a:ea typeface="华文仿宋"/>
                        </a:rPr>
                        <a:t>□ </a:t>
                      </a:r>
                      <a:r>
                        <a:rPr lang="zh-CN" sz="1800" dirty="0">
                          <a:solidFill>
                            <a:srgbClr val="000000"/>
                          </a:solidFill>
                          <a:effectLst/>
                          <a:latin typeface="Times New Roman"/>
                          <a:ea typeface="华文仿宋"/>
                        </a:rPr>
                        <a:t>继续使用</a:t>
                      </a:r>
                      <a:r>
                        <a:rPr lang="en-US" sz="1800" dirty="0">
                          <a:solidFill>
                            <a:srgbClr val="000000"/>
                          </a:solidFill>
                          <a:effectLst/>
                          <a:latin typeface="Times New Roman"/>
                          <a:ea typeface="华文仿宋"/>
                        </a:rPr>
                        <a:t>                                                  □ </a:t>
                      </a:r>
                      <a:r>
                        <a:rPr lang="zh-CN" sz="1800" dirty="0">
                          <a:solidFill>
                            <a:srgbClr val="000000"/>
                          </a:solidFill>
                          <a:effectLst/>
                          <a:latin typeface="Times New Roman"/>
                          <a:ea typeface="华文仿宋"/>
                        </a:rPr>
                        <a:t>保存的机构</a:t>
                      </a:r>
                      <a:br>
                        <a:rPr lang="en-US" sz="1800" dirty="0">
                          <a:solidFill>
                            <a:srgbClr val="000000"/>
                          </a:solidFill>
                          <a:effectLst/>
                          <a:latin typeface="Times New Roman"/>
                          <a:ea typeface="华文仿宋"/>
                        </a:rPr>
                      </a:br>
                      <a:r>
                        <a:rPr lang="en-US" sz="1800" dirty="0">
                          <a:solidFill>
                            <a:srgbClr val="000000"/>
                          </a:solidFill>
                          <a:effectLst/>
                          <a:latin typeface="Times New Roman"/>
                          <a:ea typeface="华文仿宋"/>
                        </a:rPr>
                        <a:t>Continue to use                                            Save in the agency</a:t>
                      </a:r>
                      <a:endParaRPr lang="zh-CN" sz="1800" dirty="0">
                        <a:solidFill>
                          <a:srgbClr val="000000"/>
                        </a:solidFill>
                        <a:effectLst/>
                        <a:latin typeface="Times New Roman"/>
                        <a:ea typeface="宋体"/>
                      </a:endParaRPr>
                    </a:p>
                    <a:p>
                      <a:pPr marL="323850" indent="-133350">
                        <a:spcAft>
                          <a:spcPts val="0"/>
                        </a:spcAft>
                      </a:pPr>
                      <a:r>
                        <a:rPr lang="en-US" sz="1800" dirty="0">
                          <a:solidFill>
                            <a:srgbClr val="000000"/>
                          </a:solidFill>
                          <a:effectLst/>
                          <a:latin typeface="Times New Roman"/>
                          <a:ea typeface="华文仿宋"/>
                        </a:rPr>
                        <a:t>□ </a:t>
                      </a:r>
                      <a:r>
                        <a:rPr lang="zh-CN" sz="1800" dirty="0">
                          <a:solidFill>
                            <a:srgbClr val="000000"/>
                          </a:solidFill>
                          <a:effectLst/>
                          <a:latin typeface="Times New Roman"/>
                          <a:ea typeface="华文仿宋"/>
                        </a:rPr>
                        <a:t>其他，详细说明</a:t>
                      </a:r>
                      <a:endParaRPr lang="zh-CN" sz="1800" dirty="0">
                        <a:solidFill>
                          <a:srgbClr val="000000"/>
                        </a:solidFill>
                        <a:effectLst/>
                        <a:latin typeface="Times New Roman"/>
                        <a:ea typeface="宋体"/>
                      </a:endParaRPr>
                    </a:p>
                    <a:p>
                      <a:pPr marL="317500">
                        <a:spcAft>
                          <a:spcPts val="0"/>
                        </a:spcAft>
                      </a:pPr>
                      <a:r>
                        <a:rPr lang="en-US" sz="1800" dirty="0">
                          <a:solidFill>
                            <a:srgbClr val="000000"/>
                          </a:solidFill>
                          <a:effectLst/>
                          <a:latin typeface="Times New Roman"/>
                          <a:ea typeface="华文仿宋"/>
                        </a:rPr>
                        <a:t>Others, detailed description</a:t>
                      </a:r>
                      <a:endParaRPr lang="zh-CN" sz="1800" dirty="0">
                        <a:solidFill>
                          <a:srgbClr val="000000"/>
                        </a:solidFill>
                        <a:effectLst/>
                        <a:latin typeface="Times New Roman"/>
                        <a:ea typeface="宋体"/>
                      </a:endParaRPr>
                    </a:p>
                    <a:p>
                      <a:pPr marL="317500">
                        <a:spcAft>
                          <a:spcPts val="0"/>
                        </a:spcAft>
                      </a:pPr>
                      <a:r>
                        <a:rPr lang="en-US" sz="1800" dirty="0">
                          <a:solidFill>
                            <a:srgbClr val="000000"/>
                          </a:solidFill>
                          <a:effectLst/>
                          <a:latin typeface="Times New Roman"/>
                          <a:ea typeface="华文仿宋"/>
                        </a:rPr>
                        <a:t> </a:t>
                      </a:r>
                      <a:endParaRPr lang="zh-CN" sz="1800" dirty="0">
                        <a:solidFill>
                          <a:srgbClr val="0000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9705">
                <a:tc>
                  <a:txBody>
                    <a:bodyPr/>
                    <a:lstStyle/>
                    <a:p>
                      <a:pPr marL="342900" lvl="0" indent="-342900">
                        <a:spcBef>
                          <a:spcPts val="600"/>
                        </a:spcBef>
                        <a:spcAft>
                          <a:spcPts val="0"/>
                        </a:spcAft>
                        <a:buFont typeface="+mj-lt"/>
                        <a:buAutoNum type="arabicPeriod" startAt="7"/>
                      </a:pPr>
                      <a:r>
                        <a:rPr lang="zh-CN" sz="1800" dirty="0">
                          <a:solidFill>
                            <a:srgbClr val="000000"/>
                          </a:solidFill>
                          <a:effectLst/>
                          <a:latin typeface="Times New Roman"/>
                          <a:ea typeface="华文仿宋"/>
                        </a:rPr>
                        <a:t>是否使用有毒（害）物质（感染、放射、化学毒、其他）</a:t>
                      </a:r>
                      <a:br>
                        <a:rPr lang="en-US" sz="1800" dirty="0">
                          <a:solidFill>
                            <a:srgbClr val="000000"/>
                          </a:solidFill>
                          <a:effectLst/>
                          <a:latin typeface="Times New Roman"/>
                          <a:ea typeface="华文仿宋"/>
                        </a:rPr>
                      </a:br>
                      <a:r>
                        <a:rPr lang="en-US" sz="1800" dirty="0">
                          <a:solidFill>
                            <a:srgbClr val="000000"/>
                          </a:solidFill>
                          <a:effectLst/>
                          <a:latin typeface="Times New Roman"/>
                          <a:ea typeface="华文仿宋"/>
                        </a:rPr>
                        <a:t>Poisonous (harmful) material (infection, radiate, chemical poison and other) being used</a:t>
                      </a:r>
                      <a:endParaRPr lang="zh-CN" sz="1800" dirty="0">
                        <a:solidFill>
                          <a:srgbClr val="000000"/>
                        </a:solidFill>
                        <a:effectLst/>
                        <a:latin typeface="Times New Roman"/>
                        <a:ea typeface="宋体"/>
                      </a:endParaRPr>
                    </a:p>
                    <a:p>
                      <a:pPr marL="226695">
                        <a:spcBef>
                          <a:spcPts val="600"/>
                        </a:spcBef>
                        <a:spcAft>
                          <a:spcPts val="0"/>
                        </a:spcAft>
                      </a:pPr>
                      <a:r>
                        <a:rPr lang="en-US" sz="1800" dirty="0">
                          <a:solidFill>
                            <a:srgbClr val="000000"/>
                          </a:solidFill>
                          <a:effectLst/>
                          <a:latin typeface="Times New Roman"/>
                          <a:ea typeface="华文仿宋"/>
                        </a:rPr>
                        <a:t>□ </a:t>
                      </a:r>
                      <a:r>
                        <a:rPr lang="zh-CN" sz="1800" dirty="0">
                          <a:solidFill>
                            <a:srgbClr val="000000"/>
                          </a:solidFill>
                          <a:effectLst/>
                          <a:latin typeface="Times New Roman"/>
                          <a:ea typeface="华文仿宋"/>
                        </a:rPr>
                        <a:t>是</a:t>
                      </a:r>
                      <a:r>
                        <a:rPr lang="en-US" sz="1800" dirty="0">
                          <a:solidFill>
                            <a:srgbClr val="000000"/>
                          </a:solidFill>
                          <a:effectLst/>
                          <a:latin typeface="Times New Roman"/>
                          <a:ea typeface="华文仿宋"/>
                        </a:rPr>
                        <a:t>                  □ </a:t>
                      </a:r>
                      <a:r>
                        <a:rPr lang="zh-CN" sz="1800" dirty="0">
                          <a:solidFill>
                            <a:srgbClr val="000000"/>
                          </a:solidFill>
                          <a:effectLst/>
                          <a:latin typeface="Times New Roman"/>
                          <a:ea typeface="华文仿宋"/>
                        </a:rPr>
                        <a:t>否</a:t>
                      </a:r>
                      <a:endParaRPr lang="zh-CN" sz="1800" dirty="0">
                        <a:solidFill>
                          <a:srgbClr val="000000"/>
                        </a:solidFill>
                        <a:effectLst/>
                        <a:latin typeface="Times New Roman"/>
                        <a:ea typeface="宋体"/>
                      </a:endParaRPr>
                    </a:p>
                    <a:p>
                      <a:pPr indent="333375">
                        <a:spcAft>
                          <a:spcPts val="0"/>
                        </a:spcAft>
                      </a:pPr>
                      <a:r>
                        <a:rPr lang="en-US" sz="1800" dirty="0">
                          <a:solidFill>
                            <a:srgbClr val="000000"/>
                          </a:solidFill>
                          <a:effectLst/>
                          <a:latin typeface="Times New Roman"/>
                          <a:ea typeface="华文仿宋"/>
                        </a:rPr>
                        <a:t>Yes                   No</a:t>
                      </a:r>
                      <a:br>
                        <a:rPr lang="en-US" sz="1800" dirty="0">
                          <a:solidFill>
                            <a:srgbClr val="000000"/>
                          </a:solidFill>
                          <a:effectLst/>
                          <a:latin typeface="Times New Roman"/>
                          <a:ea typeface="华文仿宋"/>
                        </a:rPr>
                      </a:br>
                      <a:r>
                        <a:rPr lang="en-US" sz="1800" dirty="0">
                          <a:solidFill>
                            <a:srgbClr val="000000"/>
                          </a:solidFill>
                          <a:effectLst/>
                          <a:latin typeface="Times New Roman"/>
                          <a:ea typeface="华文仿宋"/>
                        </a:rPr>
                        <a:t>       </a:t>
                      </a:r>
                      <a:r>
                        <a:rPr lang="zh-CN" sz="1800" dirty="0">
                          <a:solidFill>
                            <a:srgbClr val="000000"/>
                          </a:solidFill>
                          <a:effectLst/>
                          <a:latin typeface="Times New Roman"/>
                          <a:ea typeface="华文仿宋"/>
                        </a:rPr>
                        <a:t>说明：</a:t>
                      </a:r>
                      <a:br>
                        <a:rPr lang="en-US" sz="1800" dirty="0">
                          <a:solidFill>
                            <a:srgbClr val="000000"/>
                          </a:solidFill>
                          <a:effectLst/>
                          <a:latin typeface="Times New Roman"/>
                          <a:ea typeface="华文仿宋"/>
                        </a:rPr>
                      </a:br>
                      <a:r>
                        <a:rPr lang="en-US" sz="1800" dirty="0">
                          <a:solidFill>
                            <a:srgbClr val="000000"/>
                          </a:solidFill>
                          <a:effectLst/>
                          <a:latin typeface="Times New Roman"/>
                          <a:ea typeface="华文仿宋"/>
                        </a:rPr>
                        <a:t>       Declare</a:t>
                      </a:r>
                      <a:endParaRPr lang="zh-CN" sz="1800" dirty="0">
                        <a:solidFill>
                          <a:srgbClr val="0000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2" name="图片 1">
            <a:extLst>
              <a:ext uri="{FF2B5EF4-FFF2-40B4-BE49-F238E27FC236}">
                <a16:creationId xmlns:a16="http://schemas.microsoft.com/office/drawing/2014/main" id="{75D20AA8-7102-7E2C-A114-40A5BBDDF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70752"/>
            <a:ext cx="1271464" cy="1303711"/>
          </a:xfrm>
          <a:prstGeom prst="rect">
            <a:avLst/>
          </a:prstGeom>
        </p:spPr>
      </p:pic>
      <p:sp>
        <p:nvSpPr>
          <p:cNvPr id="4" name="矩形 3">
            <a:extLst>
              <a:ext uri="{FF2B5EF4-FFF2-40B4-BE49-F238E27FC236}">
                <a16:creationId xmlns:a16="http://schemas.microsoft.com/office/drawing/2014/main" id="{1637C270-F679-0005-F175-D76A080827C5}"/>
              </a:ext>
            </a:extLst>
          </p:cNvPr>
          <p:cNvSpPr/>
          <p:nvPr/>
        </p:nvSpPr>
        <p:spPr>
          <a:xfrm>
            <a:off x="839416" y="836712"/>
            <a:ext cx="1944216" cy="64807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15103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3EEE40-ACB8-4D9E-A3CD-9B9F302F35E1}"/>
              </a:ext>
            </a:extLst>
          </p:cNvPr>
          <p:cNvSpPr/>
          <p:nvPr/>
        </p:nvSpPr>
        <p:spPr>
          <a:xfrm>
            <a:off x="-2400" y="0"/>
            <a:ext cx="12196800" cy="140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微软雅黑" panose="020B0503020204020204" pitchFamily="34" charset="-122"/>
                <a:ea typeface="微软雅黑" panose="020B0503020204020204" pitchFamily="34" charset="-122"/>
              </a:rPr>
              <a:t>实验医学研究中心</a:t>
            </a:r>
          </a:p>
        </p:txBody>
      </p:sp>
      <p:pic>
        <p:nvPicPr>
          <p:cNvPr id="2" name="图片 1">
            <a:extLst>
              <a:ext uri="{FF2B5EF4-FFF2-40B4-BE49-F238E27FC236}">
                <a16:creationId xmlns:a16="http://schemas.microsoft.com/office/drawing/2014/main" id="{0B66698D-FC10-C4B9-755D-6F6788D79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70752"/>
            <a:ext cx="1271464" cy="1303711"/>
          </a:xfrm>
          <a:prstGeom prst="rect">
            <a:avLst/>
          </a:prstGeom>
        </p:spPr>
      </p:pic>
      <p:sp>
        <p:nvSpPr>
          <p:cNvPr id="4" name="Text Box 5">
            <a:extLst>
              <a:ext uri="{FF2B5EF4-FFF2-40B4-BE49-F238E27FC236}">
                <a16:creationId xmlns:a16="http://schemas.microsoft.com/office/drawing/2014/main" id="{C6A815F6-C957-43EB-5173-6501E09E6F0F}"/>
              </a:ext>
            </a:extLst>
          </p:cNvPr>
          <p:cNvSpPr txBox="1">
            <a:spLocks noChangeArrowheads="1"/>
          </p:cNvSpPr>
          <p:nvPr/>
        </p:nvSpPr>
        <p:spPr bwMode="auto">
          <a:xfrm>
            <a:off x="3719736" y="1844824"/>
            <a:ext cx="5904656" cy="3628044"/>
          </a:xfrm>
          <a:prstGeom prst="rect">
            <a:avLst/>
          </a:prstGeom>
          <a:noFill/>
          <a:ln w="9525">
            <a:noFill/>
            <a:miter lim="800000"/>
            <a:headEnd/>
            <a:tailEnd/>
          </a:ln>
          <a:effectLst/>
        </p:spPr>
        <p:txBody>
          <a:bodyPr wrap="square">
            <a:spAutoFit/>
          </a:bodyPr>
          <a:lstStyle/>
          <a:p>
            <a:pPr marL="342900" indent="-342900" algn="just" eaLnBrk="1" hangingPunct="1">
              <a:lnSpc>
                <a:spcPct val="250000"/>
              </a:lnSpc>
              <a:buFont typeface="Wingdings" panose="05000000000000000000" pitchFamily="2" charset="2"/>
              <a:buChar char="p"/>
            </a:pPr>
            <a:r>
              <a:rPr lang="en-US" altLang="zh-CN" sz="2400" b="1" kern="0" dirty="0">
                <a:solidFill>
                  <a:srgbClr val="000066"/>
                </a:solidFill>
                <a:latin typeface="微软雅黑" panose="020B0503020204020204" pitchFamily="34" charset="-122"/>
                <a:ea typeface="微软雅黑" panose="020B0503020204020204" pitchFamily="34" charset="-122"/>
              </a:rPr>
              <a:t>17</a:t>
            </a:r>
            <a:r>
              <a:rPr lang="zh-CN" altLang="en-US" sz="2400" b="1" kern="0" dirty="0">
                <a:solidFill>
                  <a:srgbClr val="000066"/>
                </a:solidFill>
                <a:latin typeface="微软雅黑" panose="020B0503020204020204" pitchFamily="34" charset="-122"/>
                <a:ea typeface="微软雅黑" panose="020B0503020204020204" pitchFamily="34" charset="-122"/>
              </a:rPr>
              <a:t>号楼</a:t>
            </a:r>
            <a:r>
              <a:rPr lang="en-US" altLang="zh-CN" sz="2400" b="1" kern="0" dirty="0">
                <a:solidFill>
                  <a:srgbClr val="000066"/>
                </a:solidFill>
                <a:latin typeface="微软雅黑" panose="020B0503020204020204" pitchFamily="34" charset="-122"/>
                <a:ea typeface="微软雅黑" panose="020B0503020204020204" pitchFamily="34" charset="-122"/>
              </a:rPr>
              <a:t>1</a:t>
            </a:r>
            <a:r>
              <a:rPr lang="zh-CN" altLang="en-US" sz="2400" b="1" kern="0" dirty="0">
                <a:solidFill>
                  <a:srgbClr val="000066"/>
                </a:solidFill>
                <a:latin typeface="微软雅黑" panose="020B0503020204020204" pitchFamily="34" charset="-122"/>
                <a:ea typeface="微软雅黑" panose="020B0503020204020204" pitchFamily="34" charset="-122"/>
              </a:rPr>
              <a:t>楼办公室：张老师</a:t>
            </a:r>
            <a:endParaRPr lang="en-US" altLang="zh-CN" sz="2400" b="1" kern="0" dirty="0">
              <a:solidFill>
                <a:srgbClr val="000066"/>
              </a:solidFill>
              <a:latin typeface="微软雅黑" panose="020B0503020204020204" pitchFamily="34" charset="-122"/>
              <a:ea typeface="微软雅黑" panose="020B0503020204020204" pitchFamily="34" charset="-122"/>
            </a:endParaRPr>
          </a:p>
          <a:p>
            <a:pPr marL="342900" indent="-342900" algn="just" eaLnBrk="1" hangingPunct="1">
              <a:lnSpc>
                <a:spcPct val="250000"/>
              </a:lnSpc>
              <a:buFont typeface="Wingdings" panose="05000000000000000000" pitchFamily="2" charset="2"/>
              <a:buChar char="p"/>
            </a:pPr>
            <a:r>
              <a:rPr lang="zh-CN" altLang="en-US" sz="2400" b="1" kern="0" dirty="0">
                <a:solidFill>
                  <a:srgbClr val="000066"/>
                </a:solidFill>
                <a:latin typeface="微软雅黑" panose="020B0503020204020204" pitchFamily="34" charset="-122"/>
                <a:ea typeface="微软雅黑" panose="020B0503020204020204" pitchFamily="34" charset="-122"/>
              </a:rPr>
              <a:t>院内分机：</a:t>
            </a:r>
            <a:r>
              <a:rPr lang="en-US" altLang="zh-CN" sz="2400" b="1" kern="0" dirty="0">
                <a:solidFill>
                  <a:srgbClr val="000066"/>
                </a:solidFill>
                <a:latin typeface="微软雅黑" panose="020B0503020204020204" pitchFamily="34" charset="-122"/>
                <a:ea typeface="微软雅黑" panose="020B0503020204020204" pitchFamily="34" charset="-122"/>
              </a:rPr>
              <a:t>662340</a:t>
            </a:r>
          </a:p>
          <a:p>
            <a:pPr marL="342900" indent="-342900" algn="just" eaLnBrk="1" hangingPunct="1">
              <a:lnSpc>
                <a:spcPct val="250000"/>
              </a:lnSpc>
              <a:buFont typeface="Wingdings" panose="05000000000000000000" pitchFamily="2" charset="2"/>
              <a:buChar char="p"/>
            </a:pPr>
            <a:r>
              <a:rPr lang="zh-CN" altLang="en-US" sz="2400" b="1" kern="0" dirty="0">
                <a:solidFill>
                  <a:srgbClr val="000066"/>
                </a:solidFill>
                <a:latin typeface="微软雅黑" panose="020B0503020204020204" pitchFamily="34" charset="-122"/>
                <a:ea typeface="微软雅黑" panose="020B0503020204020204" pitchFamily="34" charset="-122"/>
              </a:rPr>
              <a:t>手机：</a:t>
            </a:r>
            <a:r>
              <a:rPr lang="en-US" altLang="zh-CN" sz="2400" b="1" kern="0" dirty="0">
                <a:solidFill>
                  <a:srgbClr val="000066"/>
                </a:solidFill>
                <a:latin typeface="微软雅黑" panose="020B0503020204020204" pitchFamily="34" charset="-122"/>
                <a:ea typeface="微软雅黑" panose="020B0503020204020204" pitchFamily="34" charset="-122"/>
              </a:rPr>
              <a:t>13621722453</a:t>
            </a:r>
          </a:p>
          <a:p>
            <a:pPr marL="342900" indent="-342900" algn="just" eaLnBrk="1" hangingPunct="1">
              <a:lnSpc>
                <a:spcPct val="250000"/>
              </a:lnSpc>
              <a:buFont typeface="Wingdings" panose="05000000000000000000" pitchFamily="2" charset="2"/>
              <a:buChar char="p"/>
            </a:pPr>
            <a:r>
              <a:rPr lang="zh-CN" altLang="en-US" sz="2400" b="1" kern="0" dirty="0">
                <a:solidFill>
                  <a:srgbClr val="000066"/>
                </a:solidFill>
                <a:latin typeface="微软雅黑" panose="020B0503020204020204" pitchFamily="34" charset="-122"/>
                <a:ea typeface="微软雅黑" panose="020B0503020204020204" pitchFamily="34" charset="-122"/>
              </a:rPr>
              <a:t>邮箱：</a:t>
            </a:r>
            <a:r>
              <a:rPr lang="en-US" altLang="zh-CN" sz="2400" b="1" kern="0" dirty="0">
                <a:solidFill>
                  <a:srgbClr val="000066"/>
                </a:solidFill>
                <a:latin typeface="微软雅黑" panose="020B0503020204020204" pitchFamily="34" charset="-122"/>
                <a:ea typeface="微软雅黑" panose="020B0503020204020204" pitchFamily="34" charset="-122"/>
              </a:rPr>
              <a:t>zhx11627@rjh.com.cn</a:t>
            </a:r>
            <a:endParaRPr lang="zh-CN" altLang="en-US" b="1" kern="0" dirty="0">
              <a:solidFill>
                <a:srgbClr val="00006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65530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3EEE40-ACB8-4D9E-A3CD-9B9F302F35E1}"/>
              </a:ext>
            </a:extLst>
          </p:cNvPr>
          <p:cNvSpPr/>
          <p:nvPr/>
        </p:nvSpPr>
        <p:spPr>
          <a:xfrm>
            <a:off x="-2400" y="0"/>
            <a:ext cx="12196800" cy="140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微软雅黑" panose="020B0503020204020204" pitchFamily="34" charset="-122"/>
                <a:ea typeface="微软雅黑" panose="020B0503020204020204" pitchFamily="34" charset="-122"/>
              </a:rPr>
              <a:t>在线申请流程</a:t>
            </a:r>
          </a:p>
        </p:txBody>
      </p:sp>
      <p:pic>
        <p:nvPicPr>
          <p:cNvPr id="2" name="图片 1">
            <a:extLst>
              <a:ext uri="{FF2B5EF4-FFF2-40B4-BE49-F238E27FC236}">
                <a16:creationId xmlns:a16="http://schemas.microsoft.com/office/drawing/2014/main" id="{0B66698D-FC10-C4B9-755D-6F6788D79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70752"/>
            <a:ext cx="1271464" cy="1303711"/>
          </a:xfrm>
          <a:prstGeom prst="rect">
            <a:avLst/>
          </a:prstGeom>
        </p:spPr>
      </p:pic>
      <p:sp>
        <p:nvSpPr>
          <p:cNvPr id="4" name="矩形 3">
            <a:extLst>
              <a:ext uri="{FF2B5EF4-FFF2-40B4-BE49-F238E27FC236}">
                <a16:creationId xmlns:a16="http://schemas.microsoft.com/office/drawing/2014/main" id="{C10BF011-868D-5D83-8FBE-759175B70E0F}"/>
              </a:ext>
            </a:extLst>
          </p:cNvPr>
          <p:cNvSpPr/>
          <p:nvPr/>
        </p:nvSpPr>
        <p:spPr>
          <a:xfrm>
            <a:off x="4112241" y="3140968"/>
            <a:ext cx="1079863" cy="433137"/>
          </a:xfrm>
          <a:prstGeom prst="rect">
            <a:avLst/>
          </a:prstGeom>
          <a:noFill/>
          <a:ln w="2540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kern="0" dirty="0">
                <a:solidFill>
                  <a:srgbClr val="000066"/>
                </a:solidFill>
                <a:latin typeface="微软雅黑" panose="020B0503020204020204" pitchFamily="34" charset="-122"/>
                <a:ea typeface="微软雅黑" panose="020B0503020204020204" pitchFamily="34" charset="-122"/>
                <a:cs typeface="Times New Roman"/>
              </a:rPr>
              <a:t>初审</a:t>
            </a:r>
            <a:endParaRPr lang="en-US" altLang="zh-CN" sz="1400" b="1" kern="0" dirty="0">
              <a:solidFill>
                <a:srgbClr val="000066"/>
              </a:solidFill>
              <a:latin typeface="微软雅黑" panose="020B0503020204020204" pitchFamily="34" charset="-122"/>
              <a:ea typeface="微软雅黑" panose="020B0503020204020204" pitchFamily="34" charset="-122"/>
              <a:cs typeface="Times New Roman"/>
            </a:endParaRPr>
          </a:p>
        </p:txBody>
      </p:sp>
      <p:sp>
        <p:nvSpPr>
          <p:cNvPr id="5" name="矩形 4">
            <a:extLst>
              <a:ext uri="{FF2B5EF4-FFF2-40B4-BE49-F238E27FC236}">
                <a16:creationId xmlns:a16="http://schemas.microsoft.com/office/drawing/2014/main" id="{D249423F-C5E9-5B46-10F4-1B604E269274}"/>
              </a:ext>
            </a:extLst>
          </p:cNvPr>
          <p:cNvSpPr/>
          <p:nvPr/>
        </p:nvSpPr>
        <p:spPr>
          <a:xfrm>
            <a:off x="5737453" y="3147442"/>
            <a:ext cx="1098936" cy="433137"/>
          </a:xfrm>
          <a:prstGeom prst="rect">
            <a:avLst/>
          </a:prstGeom>
          <a:noFill/>
          <a:ln w="2540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kern="0" dirty="0">
                <a:solidFill>
                  <a:srgbClr val="000066"/>
                </a:solidFill>
                <a:latin typeface="微软雅黑" panose="020B0503020204020204" pitchFamily="34" charset="-122"/>
                <a:ea typeface="微软雅黑" panose="020B0503020204020204" pitchFamily="34" charset="-122"/>
                <a:cs typeface="Times New Roman"/>
              </a:rPr>
              <a:t>科技发展处</a:t>
            </a:r>
            <a:endParaRPr lang="en-US" altLang="zh-CN" sz="1400" b="1" kern="0" dirty="0">
              <a:solidFill>
                <a:srgbClr val="000066"/>
              </a:solidFill>
              <a:latin typeface="微软雅黑" panose="020B0503020204020204" pitchFamily="34" charset="-122"/>
              <a:ea typeface="微软雅黑" panose="020B0503020204020204" pitchFamily="34" charset="-122"/>
              <a:cs typeface="Times New Roman"/>
            </a:endParaRPr>
          </a:p>
          <a:p>
            <a:pPr algn="ctr"/>
            <a:r>
              <a:rPr lang="zh-CN" altLang="en-US" sz="1400" b="1" kern="0" dirty="0">
                <a:solidFill>
                  <a:srgbClr val="000066"/>
                </a:solidFill>
                <a:latin typeface="微软雅黑" panose="020B0503020204020204" pitchFamily="34" charset="-122"/>
                <a:ea typeface="微软雅黑" panose="020B0503020204020204" pitchFamily="34" charset="-122"/>
                <a:cs typeface="Times New Roman"/>
              </a:rPr>
              <a:t>审批</a:t>
            </a:r>
            <a:endParaRPr lang="en-US" altLang="zh-CN" sz="1400" b="1" kern="0" dirty="0">
              <a:solidFill>
                <a:srgbClr val="000066"/>
              </a:solidFill>
              <a:latin typeface="微软雅黑" panose="020B0503020204020204" pitchFamily="34" charset="-122"/>
              <a:ea typeface="微软雅黑" panose="020B0503020204020204" pitchFamily="34" charset="-122"/>
              <a:cs typeface="Times New Roman"/>
            </a:endParaRPr>
          </a:p>
        </p:txBody>
      </p:sp>
      <p:sp>
        <p:nvSpPr>
          <p:cNvPr id="6" name="矩形 5">
            <a:extLst>
              <a:ext uri="{FF2B5EF4-FFF2-40B4-BE49-F238E27FC236}">
                <a16:creationId xmlns:a16="http://schemas.microsoft.com/office/drawing/2014/main" id="{192F0D6F-A888-7E38-0C0F-AF3ED448273C}"/>
              </a:ext>
            </a:extLst>
          </p:cNvPr>
          <p:cNvSpPr/>
          <p:nvPr/>
        </p:nvSpPr>
        <p:spPr>
          <a:xfrm>
            <a:off x="7346779" y="3140266"/>
            <a:ext cx="1249783" cy="434540"/>
          </a:xfrm>
          <a:prstGeom prst="rect">
            <a:avLst/>
          </a:prstGeom>
          <a:noFill/>
          <a:ln w="2540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kern="0" dirty="0">
                <a:solidFill>
                  <a:srgbClr val="000066"/>
                </a:solidFill>
                <a:latin typeface="微软雅黑" panose="020B0503020204020204" pitchFamily="34" charset="-122"/>
                <a:ea typeface="微软雅黑" panose="020B0503020204020204" pitchFamily="34" charset="-122"/>
                <a:cs typeface="Times New Roman"/>
              </a:rPr>
              <a:t>ICACUC</a:t>
            </a:r>
          </a:p>
          <a:p>
            <a:pPr algn="ctr"/>
            <a:r>
              <a:rPr lang="zh-CN" altLang="en-US" sz="1400" b="1" kern="0" dirty="0">
                <a:solidFill>
                  <a:srgbClr val="000066"/>
                </a:solidFill>
                <a:latin typeface="微软雅黑" panose="020B0503020204020204" pitchFamily="34" charset="-122"/>
                <a:ea typeface="微软雅黑" panose="020B0503020204020204" pitchFamily="34" charset="-122"/>
                <a:cs typeface="Times New Roman"/>
              </a:rPr>
              <a:t>专家在线评审</a:t>
            </a:r>
            <a:endParaRPr lang="en-US" altLang="zh-CN" sz="1400" b="1" kern="0" dirty="0">
              <a:solidFill>
                <a:srgbClr val="000066"/>
              </a:solidFill>
              <a:latin typeface="微软雅黑" panose="020B0503020204020204" pitchFamily="34" charset="-122"/>
              <a:ea typeface="微软雅黑" panose="020B0503020204020204" pitchFamily="34" charset="-122"/>
              <a:cs typeface="Times New Roman"/>
            </a:endParaRPr>
          </a:p>
        </p:txBody>
      </p:sp>
      <p:sp>
        <p:nvSpPr>
          <p:cNvPr id="9" name="矩形 8">
            <a:extLst>
              <a:ext uri="{FF2B5EF4-FFF2-40B4-BE49-F238E27FC236}">
                <a16:creationId xmlns:a16="http://schemas.microsoft.com/office/drawing/2014/main" id="{A4F64011-7450-DD65-4E7A-502B675EC237}"/>
              </a:ext>
            </a:extLst>
          </p:cNvPr>
          <p:cNvSpPr/>
          <p:nvPr/>
        </p:nvSpPr>
        <p:spPr>
          <a:xfrm>
            <a:off x="2464581" y="3140968"/>
            <a:ext cx="1079863" cy="433137"/>
          </a:xfrm>
          <a:prstGeom prst="rect">
            <a:avLst/>
          </a:prstGeom>
          <a:noFill/>
          <a:ln w="2540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kern="0" dirty="0">
                <a:solidFill>
                  <a:srgbClr val="000066"/>
                </a:solidFill>
                <a:latin typeface="微软雅黑" panose="020B0503020204020204" pitchFamily="34" charset="-122"/>
                <a:ea typeface="微软雅黑" panose="020B0503020204020204" pitchFamily="34" charset="-122"/>
                <a:cs typeface="Times New Roman"/>
              </a:rPr>
              <a:t>动物伦理</a:t>
            </a:r>
            <a:r>
              <a:rPr lang="en-US" altLang="zh-CN" sz="1400" b="1" kern="0" dirty="0">
                <a:solidFill>
                  <a:srgbClr val="000066"/>
                </a:solidFill>
                <a:latin typeface="微软雅黑" panose="020B0503020204020204" pitchFamily="34" charset="-122"/>
                <a:ea typeface="微软雅黑" panose="020B0503020204020204" pitchFamily="34" charset="-122"/>
                <a:cs typeface="Times New Roman"/>
              </a:rPr>
              <a:t>/</a:t>
            </a:r>
            <a:r>
              <a:rPr lang="zh-CN" altLang="en-US" sz="1400" b="1" kern="0" dirty="0">
                <a:solidFill>
                  <a:srgbClr val="000066"/>
                </a:solidFill>
                <a:latin typeface="微软雅黑" panose="020B0503020204020204" pitchFamily="34" charset="-122"/>
                <a:ea typeface="微软雅黑" panose="020B0503020204020204" pitchFamily="34" charset="-122"/>
                <a:cs typeface="Times New Roman"/>
              </a:rPr>
              <a:t>实验申请</a:t>
            </a:r>
          </a:p>
        </p:txBody>
      </p:sp>
      <p:sp>
        <p:nvSpPr>
          <p:cNvPr id="10" name="矩形 9">
            <a:extLst>
              <a:ext uri="{FF2B5EF4-FFF2-40B4-BE49-F238E27FC236}">
                <a16:creationId xmlns:a16="http://schemas.microsoft.com/office/drawing/2014/main" id="{A67F5366-15A2-8A04-C25C-6B637FD02BD1}"/>
              </a:ext>
            </a:extLst>
          </p:cNvPr>
          <p:cNvSpPr/>
          <p:nvPr/>
        </p:nvSpPr>
        <p:spPr>
          <a:xfrm>
            <a:off x="9164359" y="3140266"/>
            <a:ext cx="1333898" cy="434540"/>
          </a:xfrm>
          <a:prstGeom prst="rect">
            <a:avLst/>
          </a:prstGeom>
          <a:noFill/>
          <a:ln w="2540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kern="0" dirty="0">
                <a:solidFill>
                  <a:srgbClr val="000066"/>
                </a:solidFill>
                <a:latin typeface="微软雅黑" panose="020B0503020204020204" pitchFamily="34" charset="-122"/>
                <a:ea typeface="微软雅黑" panose="020B0503020204020204" pitchFamily="34" charset="-122"/>
                <a:cs typeface="Times New Roman"/>
              </a:rPr>
              <a:t>办理动物入驻</a:t>
            </a:r>
            <a:endParaRPr lang="en-US" altLang="zh-CN" sz="1400" b="1" kern="0" dirty="0">
              <a:solidFill>
                <a:srgbClr val="000066"/>
              </a:solidFill>
              <a:latin typeface="微软雅黑" panose="020B0503020204020204" pitchFamily="34" charset="-122"/>
              <a:ea typeface="微软雅黑" panose="020B0503020204020204" pitchFamily="34" charset="-122"/>
              <a:cs typeface="Times New Roman"/>
            </a:endParaRPr>
          </a:p>
        </p:txBody>
      </p:sp>
      <p:cxnSp>
        <p:nvCxnSpPr>
          <p:cNvPr id="11" name="直接箭头连接符 10">
            <a:extLst>
              <a:ext uri="{FF2B5EF4-FFF2-40B4-BE49-F238E27FC236}">
                <a16:creationId xmlns:a16="http://schemas.microsoft.com/office/drawing/2014/main" id="{CB265EDE-BD60-B51C-471D-E0BC5C2A95AF}"/>
              </a:ext>
            </a:extLst>
          </p:cNvPr>
          <p:cNvCxnSpPr>
            <a:cxnSpLocks/>
          </p:cNvCxnSpPr>
          <p:nvPr/>
        </p:nvCxnSpPr>
        <p:spPr>
          <a:xfrm flipV="1">
            <a:off x="3597566" y="3356724"/>
            <a:ext cx="461553" cy="1624"/>
          </a:xfrm>
          <a:prstGeom prst="straightConnector1">
            <a:avLst/>
          </a:prstGeom>
          <a:ln w="25400">
            <a:solidFill>
              <a:srgbClr val="00669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C00CE155-886E-4B4D-93A5-B44377268573}"/>
              </a:ext>
            </a:extLst>
          </p:cNvPr>
          <p:cNvCxnSpPr>
            <a:cxnSpLocks/>
          </p:cNvCxnSpPr>
          <p:nvPr/>
        </p:nvCxnSpPr>
        <p:spPr>
          <a:xfrm flipV="1">
            <a:off x="5241396" y="3356724"/>
            <a:ext cx="461553" cy="1624"/>
          </a:xfrm>
          <a:prstGeom prst="straightConnector1">
            <a:avLst/>
          </a:prstGeom>
          <a:ln w="25400">
            <a:solidFill>
              <a:srgbClr val="00669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3BCA494B-3E61-4AFF-8FA5-7A481227434A}"/>
              </a:ext>
            </a:extLst>
          </p:cNvPr>
          <p:cNvCxnSpPr>
            <a:cxnSpLocks/>
          </p:cNvCxnSpPr>
          <p:nvPr/>
        </p:nvCxnSpPr>
        <p:spPr>
          <a:xfrm flipV="1">
            <a:off x="6885226" y="3356724"/>
            <a:ext cx="461553" cy="1624"/>
          </a:xfrm>
          <a:prstGeom prst="straightConnector1">
            <a:avLst/>
          </a:prstGeom>
          <a:ln w="25400">
            <a:solidFill>
              <a:srgbClr val="00669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70175E05-1672-677A-3397-6CAB8632B2F5}"/>
              </a:ext>
            </a:extLst>
          </p:cNvPr>
          <p:cNvCxnSpPr>
            <a:cxnSpLocks/>
          </p:cNvCxnSpPr>
          <p:nvPr/>
        </p:nvCxnSpPr>
        <p:spPr>
          <a:xfrm flipV="1">
            <a:off x="8649684" y="3356724"/>
            <a:ext cx="461553" cy="1624"/>
          </a:xfrm>
          <a:prstGeom prst="straightConnector1">
            <a:avLst/>
          </a:prstGeom>
          <a:ln w="25400">
            <a:solidFill>
              <a:srgbClr val="006699"/>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9B445508-C936-9EB9-9450-37375A2EC881}"/>
              </a:ext>
            </a:extLst>
          </p:cNvPr>
          <p:cNvSpPr/>
          <p:nvPr/>
        </p:nvSpPr>
        <p:spPr>
          <a:xfrm>
            <a:off x="815887" y="3141669"/>
            <a:ext cx="1079863" cy="433137"/>
          </a:xfrm>
          <a:prstGeom prst="rect">
            <a:avLst/>
          </a:prstGeom>
          <a:noFill/>
          <a:ln w="2540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auto" hangingPunct="0">
              <a:spcBef>
                <a:spcPts val="0"/>
              </a:spcBef>
              <a:spcAft>
                <a:spcPts val="0"/>
              </a:spcAft>
              <a:defRPr/>
            </a:pPr>
            <a:r>
              <a:rPr lang="zh-CN" altLang="en-US" sz="1400" b="1" kern="0" dirty="0">
                <a:solidFill>
                  <a:srgbClr val="000066"/>
                </a:solidFill>
                <a:latin typeface="微软雅黑" panose="020B0503020204020204" pitchFamily="34" charset="-122"/>
                <a:ea typeface="微软雅黑" panose="020B0503020204020204" pitchFamily="34" charset="-122"/>
                <a:cs typeface="Times New Roman"/>
              </a:rPr>
              <a:t>用户注册</a:t>
            </a:r>
          </a:p>
        </p:txBody>
      </p:sp>
      <p:cxnSp>
        <p:nvCxnSpPr>
          <p:cNvPr id="22" name="直接箭头连接符 21">
            <a:extLst>
              <a:ext uri="{FF2B5EF4-FFF2-40B4-BE49-F238E27FC236}">
                <a16:creationId xmlns:a16="http://schemas.microsoft.com/office/drawing/2014/main" id="{6F560063-8C0C-616C-5AE7-E3CB45036EBA}"/>
              </a:ext>
            </a:extLst>
          </p:cNvPr>
          <p:cNvCxnSpPr>
            <a:cxnSpLocks/>
          </p:cNvCxnSpPr>
          <p:nvPr/>
        </p:nvCxnSpPr>
        <p:spPr>
          <a:xfrm flipV="1">
            <a:off x="1958111" y="3361342"/>
            <a:ext cx="461553" cy="1624"/>
          </a:xfrm>
          <a:prstGeom prst="straightConnector1">
            <a:avLst/>
          </a:prstGeom>
          <a:ln w="25400">
            <a:solidFill>
              <a:srgbClr val="006699"/>
            </a:solidFill>
            <a:tailEnd type="triangle"/>
          </a:ln>
        </p:spPr>
        <p:style>
          <a:lnRef idx="1">
            <a:schemeClr val="accent1"/>
          </a:lnRef>
          <a:fillRef idx="0">
            <a:schemeClr val="accent1"/>
          </a:fillRef>
          <a:effectRef idx="0">
            <a:schemeClr val="accent1"/>
          </a:effectRef>
          <a:fontRef idx="minor">
            <a:schemeClr val="tx1"/>
          </a:fontRef>
        </p:style>
      </p:cxnSp>
      <p:sp>
        <p:nvSpPr>
          <p:cNvPr id="24" name="箭头: 下弧形 23">
            <a:extLst>
              <a:ext uri="{FF2B5EF4-FFF2-40B4-BE49-F238E27FC236}">
                <a16:creationId xmlns:a16="http://schemas.microsoft.com/office/drawing/2014/main" id="{A52F67FA-6B05-62C5-8874-746F9EE43C96}"/>
              </a:ext>
            </a:extLst>
          </p:cNvPr>
          <p:cNvSpPr/>
          <p:nvPr/>
        </p:nvSpPr>
        <p:spPr>
          <a:xfrm rot="10800000">
            <a:off x="2945719" y="2576819"/>
            <a:ext cx="1800200" cy="495234"/>
          </a:xfrm>
          <a:prstGeom prst="curvedUpArrow">
            <a:avLst/>
          </a:prstGeom>
          <a:solidFill>
            <a:srgbClr val="1369DB"/>
          </a:solidFill>
          <a:ln>
            <a:tail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文本框 25">
            <a:extLst>
              <a:ext uri="{FF2B5EF4-FFF2-40B4-BE49-F238E27FC236}">
                <a16:creationId xmlns:a16="http://schemas.microsoft.com/office/drawing/2014/main" id="{025FD6DE-48E4-AE26-DE8E-ECB1762F9CB9}"/>
              </a:ext>
            </a:extLst>
          </p:cNvPr>
          <p:cNvSpPr txBox="1"/>
          <p:nvPr/>
        </p:nvSpPr>
        <p:spPr>
          <a:xfrm>
            <a:off x="3597566" y="2546836"/>
            <a:ext cx="567797" cy="404406"/>
          </a:xfrm>
          <a:prstGeom prst="rect">
            <a:avLst/>
          </a:prstGeom>
          <a:noFill/>
          <a:ln w="19050">
            <a:noFill/>
          </a:ln>
        </p:spPr>
        <p:style>
          <a:lnRef idx="2">
            <a:schemeClr val="accent4"/>
          </a:lnRef>
          <a:fillRef idx="1">
            <a:schemeClr val="lt1"/>
          </a:fillRef>
          <a:effectRef idx="0">
            <a:schemeClr val="accent4"/>
          </a:effectRef>
          <a:fontRef idx="minor">
            <a:schemeClr val="dk1"/>
          </a:fontRef>
        </p:style>
        <p:txBody>
          <a:bodyPr wrap="square" rtlCol="0" anchor="ctr" anchorCtr="0">
            <a:spAutoFit/>
          </a:bodyPr>
          <a:lstStyle/>
          <a:p>
            <a:pPr algn="l">
              <a:lnSpc>
                <a:spcPct val="200000"/>
              </a:lnSpc>
            </a:pPr>
            <a:r>
              <a:rPr lang="zh-CN" altLang="en-US" sz="1200" b="1" dirty="0">
                <a:solidFill>
                  <a:srgbClr val="FF0000"/>
                </a:solidFill>
                <a:latin typeface="Arial" panose="020B0604020202020204" pitchFamily="34" charset="0"/>
                <a:ea typeface="微软雅黑" panose="020B0503020204020204" pitchFamily="34" charset="-122"/>
                <a:cs typeface="Arial" panose="020B0604020202020204" pitchFamily="34" charset="0"/>
              </a:rPr>
              <a:t>修改</a:t>
            </a:r>
          </a:p>
        </p:txBody>
      </p:sp>
      <p:graphicFrame>
        <p:nvGraphicFramePr>
          <p:cNvPr id="66" name="对象 65">
            <a:extLst>
              <a:ext uri="{FF2B5EF4-FFF2-40B4-BE49-F238E27FC236}">
                <a16:creationId xmlns:a16="http://schemas.microsoft.com/office/drawing/2014/main" id="{F20E4387-4306-E7B5-4C19-400EED4D0B58}"/>
              </a:ext>
            </a:extLst>
          </p:cNvPr>
          <p:cNvGraphicFramePr>
            <a:graphicFrameLocks noChangeAspect="1"/>
          </p:cNvGraphicFramePr>
          <p:nvPr>
            <p:extLst>
              <p:ext uri="{D42A27DB-BD31-4B8C-83A1-F6EECF244321}">
                <p14:modId xmlns:p14="http://schemas.microsoft.com/office/powerpoint/2010/main" val="511113016"/>
              </p:ext>
            </p:extLst>
          </p:nvPr>
        </p:nvGraphicFramePr>
        <p:xfrm>
          <a:off x="2283846" y="4212125"/>
          <a:ext cx="6907213" cy="1943493"/>
        </p:xfrm>
        <a:graphic>
          <a:graphicData uri="http://schemas.openxmlformats.org/presentationml/2006/ole">
            <mc:AlternateContent xmlns:mc="http://schemas.openxmlformats.org/markup-compatibility/2006">
              <mc:Choice xmlns:v="urn:schemas-microsoft-com:vml" Requires="v">
                <p:oleObj r:id="rId3" imgW="6907680" imgH="2336400" progId="">
                  <p:embed/>
                </p:oleObj>
              </mc:Choice>
              <mc:Fallback>
                <p:oleObj r:id="rId3" imgW="6907680" imgH="2336400" progId="">
                  <p:embed/>
                  <p:pic>
                    <p:nvPicPr>
                      <p:cNvPr id="0" name=""/>
                      <p:cNvPicPr/>
                      <p:nvPr/>
                    </p:nvPicPr>
                    <p:blipFill>
                      <a:blip r:embed="rId4"/>
                      <a:stretch>
                        <a:fillRect/>
                      </a:stretch>
                    </p:blipFill>
                    <p:spPr>
                      <a:xfrm>
                        <a:off x="2283846" y="4212125"/>
                        <a:ext cx="6907213" cy="1943493"/>
                      </a:xfrm>
                      <a:prstGeom prst="rect">
                        <a:avLst/>
                      </a:prstGeom>
                    </p:spPr>
                  </p:pic>
                </p:oleObj>
              </mc:Fallback>
            </mc:AlternateContent>
          </a:graphicData>
        </a:graphic>
      </p:graphicFrame>
    </p:spTree>
    <p:extLst>
      <p:ext uri="{BB962C8B-B14F-4D97-AF65-F5344CB8AC3E}">
        <p14:creationId xmlns:p14="http://schemas.microsoft.com/office/powerpoint/2010/main" val="199744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3EEE40-ACB8-4D9E-A3CD-9B9F302F35E1}"/>
              </a:ext>
            </a:extLst>
          </p:cNvPr>
          <p:cNvSpPr/>
          <p:nvPr/>
        </p:nvSpPr>
        <p:spPr>
          <a:xfrm>
            <a:off x="-2400" y="0"/>
            <a:ext cx="12196800" cy="140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微软雅黑" panose="020B0503020204020204" pitchFamily="34" charset="-122"/>
                <a:ea typeface="微软雅黑" panose="020B0503020204020204" pitchFamily="34" charset="-122"/>
              </a:rPr>
              <a:t>用户注册与登入</a:t>
            </a:r>
          </a:p>
        </p:txBody>
      </p:sp>
      <p:pic>
        <p:nvPicPr>
          <p:cNvPr id="2" name="图片 1">
            <a:extLst>
              <a:ext uri="{FF2B5EF4-FFF2-40B4-BE49-F238E27FC236}">
                <a16:creationId xmlns:a16="http://schemas.microsoft.com/office/drawing/2014/main" id="{0B66698D-FC10-C4B9-755D-6F6788D79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70752"/>
            <a:ext cx="1271464" cy="1303711"/>
          </a:xfrm>
          <a:prstGeom prst="rect">
            <a:avLst/>
          </a:prstGeom>
        </p:spPr>
      </p:pic>
      <p:sp>
        <p:nvSpPr>
          <p:cNvPr id="4" name="Text Box 5">
            <a:extLst>
              <a:ext uri="{FF2B5EF4-FFF2-40B4-BE49-F238E27FC236}">
                <a16:creationId xmlns:a16="http://schemas.microsoft.com/office/drawing/2014/main" id="{C6A815F6-C957-43EB-5173-6501E09E6F0F}"/>
              </a:ext>
            </a:extLst>
          </p:cNvPr>
          <p:cNvSpPr txBox="1">
            <a:spLocks noChangeArrowheads="1"/>
          </p:cNvSpPr>
          <p:nvPr/>
        </p:nvSpPr>
        <p:spPr bwMode="auto">
          <a:xfrm>
            <a:off x="623392" y="1420100"/>
            <a:ext cx="10657184" cy="441916"/>
          </a:xfrm>
          <a:prstGeom prst="rect">
            <a:avLst/>
          </a:prstGeom>
          <a:noFill/>
          <a:ln w="9525">
            <a:noFill/>
            <a:miter lim="800000"/>
            <a:headEnd/>
            <a:tailEnd/>
          </a:ln>
          <a:effectLst/>
        </p:spPr>
        <p:txBody>
          <a:bodyPr wrap="square">
            <a:spAutoFit/>
          </a:bodyPr>
          <a:lstStyle/>
          <a:p>
            <a:pPr marL="342900" indent="-342900" algn="just" eaLnBrk="1" hangingPunct="1">
              <a:lnSpc>
                <a:spcPct val="125000"/>
              </a:lnSpc>
              <a:buFont typeface="Wingdings" panose="05000000000000000000" pitchFamily="2" charset="2"/>
              <a:buChar char="p"/>
            </a:pPr>
            <a:r>
              <a:rPr kumimoji="1" lang="zh-CN" altLang="en-US" sz="2000" b="1" dirty="0">
                <a:solidFill>
                  <a:srgbClr val="003366"/>
                </a:solidFill>
                <a:latin typeface="楷体_GB2312" pitchFamily="49" charset="-122"/>
                <a:ea typeface="楷体_GB2312" pitchFamily="49" charset="-122"/>
              </a:rPr>
              <a:t>申请人登录</a:t>
            </a:r>
            <a:r>
              <a:rPr kumimoji="1" lang="en-US" altLang="zh-CN" sz="2000" b="1" dirty="0">
                <a:solidFill>
                  <a:srgbClr val="003366"/>
                </a:solidFill>
                <a:latin typeface="楷体_GB2312" pitchFamily="49" charset="-122"/>
                <a:ea typeface="楷体_GB2312" pitchFamily="49" charset="-122"/>
              </a:rPr>
              <a:t>OA</a:t>
            </a:r>
            <a:r>
              <a:rPr kumimoji="1" lang="zh-CN" altLang="en-US" sz="2000" b="1" dirty="0">
                <a:solidFill>
                  <a:srgbClr val="003366"/>
                </a:solidFill>
                <a:latin typeface="楷体_GB2312" pitchFamily="49" charset="-122"/>
                <a:ea typeface="楷体_GB2312" pitchFamily="49" charset="-122"/>
              </a:rPr>
              <a:t>系统，点击”中心实验室“</a:t>
            </a:r>
            <a:r>
              <a:rPr kumimoji="1" lang="en-US" altLang="zh-CN" sz="2000" b="1" dirty="0">
                <a:solidFill>
                  <a:srgbClr val="003366"/>
                </a:solidFill>
                <a:latin typeface="楷体_GB2312" pitchFamily="49" charset="-122"/>
                <a:ea typeface="楷体_GB2312" pitchFamily="49" charset="-122"/>
              </a:rPr>
              <a:t>-“</a:t>
            </a:r>
            <a:r>
              <a:rPr kumimoji="1" lang="zh-CN" altLang="en-US" sz="2000" b="1" dirty="0">
                <a:solidFill>
                  <a:srgbClr val="003366"/>
                </a:solidFill>
                <a:latin typeface="楷体_GB2312" pitchFamily="49" charset="-122"/>
                <a:ea typeface="楷体_GB2312" pitchFamily="49" charset="-122"/>
              </a:rPr>
              <a:t>动物实验预约管理”</a:t>
            </a:r>
          </a:p>
        </p:txBody>
      </p:sp>
      <p:grpSp>
        <p:nvGrpSpPr>
          <p:cNvPr id="22" name="组合 21">
            <a:extLst>
              <a:ext uri="{FF2B5EF4-FFF2-40B4-BE49-F238E27FC236}">
                <a16:creationId xmlns:a16="http://schemas.microsoft.com/office/drawing/2014/main" id="{92CE2FEF-1905-34C2-65D5-C72678C4E986}"/>
              </a:ext>
            </a:extLst>
          </p:cNvPr>
          <p:cNvGrpSpPr/>
          <p:nvPr/>
        </p:nvGrpSpPr>
        <p:grpSpPr>
          <a:xfrm>
            <a:off x="2063552" y="1878116"/>
            <a:ext cx="7180738" cy="4910661"/>
            <a:chOff x="1343472" y="1857443"/>
            <a:chExt cx="7180738" cy="4910661"/>
          </a:xfrm>
        </p:grpSpPr>
        <p:grpSp>
          <p:nvGrpSpPr>
            <p:cNvPr id="14" name="组合 13">
              <a:extLst>
                <a:ext uri="{FF2B5EF4-FFF2-40B4-BE49-F238E27FC236}">
                  <a16:creationId xmlns:a16="http://schemas.microsoft.com/office/drawing/2014/main" id="{F26F1A9B-BF10-03D3-37AC-02D2DBCFC3B4}"/>
                </a:ext>
              </a:extLst>
            </p:cNvPr>
            <p:cNvGrpSpPr/>
            <p:nvPr/>
          </p:nvGrpSpPr>
          <p:grpSpPr>
            <a:xfrm>
              <a:off x="1343472" y="1857443"/>
              <a:ext cx="7180738" cy="3890812"/>
              <a:chOff x="1559496" y="2328014"/>
              <a:chExt cx="7972826" cy="4372506"/>
            </a:xfrm>
          </p:grpSpPr>
          <p:pic>
            <p:nvPicPr>
              <p:cNvPr id="8" name="图片 7">
                <a:extLst>
                  <a:ext uri="{FF2B5EF4-FFF2-40B4-BE49-F238E27FC236}">
                    <a16:creationId xmlns:a16="http://schemas.microsoft.com/office/drawing/2014/main" id="{F863F37C-408E-A115-26A0-E9E04389A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496" y="2328014"/>
                <a:ext cx="7972826" cy="4372506"/>
              </a:xfrm>
              <a:prstGeom prst="rect">
                <a:avLst/>
              </a:prstGeom>
            </p:spPr>
          </p:pic>
          <p:sp>
            <p:nvSpPr>
              <p:cNvPr id="9" name="文本框 8">
                <a:extLst>
                  <a:ext uri="{FF2B5EF4-FFF2-40B4-BE49-F238E27FC236}">
                    <a16:creationId xmlns:a16="http://schemas.microsoft.com/office/drawing/2014/main" id="{7841ADF3-85C2-7258-AB49-E27DD7B5D377}"/>
                  </a:ext>
                </a:extLst>
              </p:cNvPr>
              <p:cNvSpPr txBox="1"/>
              <p:nvPr/>
            </p:nvSpPr>
            <p:spPr>
              <a:xfrm>
                <a:off x="2639616" y="6021288"/>
                <a:ext cx="432048" cy="404406"/>
              </a:xfrm>
              <a:prstGeom prst="rect">
                <a:avLst/>
              </a:prstGeom>
              <a:noFill/>
              <a:ln w="19050">
                <a:solidFill>
                  <a:srgbClr val="FF0000"/>
                </a:solidFill>
              </a:ln>
            </p:spPr>
            <p:style>
              <a:lnRef idx="2">
                <a:schemeClr val="accent4"/>
              </a:lnRef>
              <a:fillRef idx="1">
                <a:schemeClr val="lt1"/>
              </a:fillRef>
              <a:effectRef idx="0">
                <a:schemeClr val="accent4"/>
              </a:effectRef>
              <a:fontRef idx="minor">
                <a:schemeClr val="dk1"/>
              </a:fontRef>
            </p:style>
            <p:txBody>
              <a:bodyPr wrap="square" rtlCol="0" anchor="ctr" anchorCtr="0">
                <a:spAutoFit/>
              </a:bodyPr>
              <a:lstStyle/>
              <a:p>
                <a:pPr algn="l">
                  <a:lnSpc>
                    <a:spcPct val="200000"/>
                  </a:lnSpc>
                </a:pPr>
                <a:endParaRPr lang="zh-CN" altLang="en-US" sz="1200" b="1" dirty="0" err="1">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 name="组合 4">
              <a:extLst>
                <a:ext uri="{FF2B5EF4-FFF2-40B4-BE49-F238E27FC236}">
                  <a16:creationId xmlns:a16="http://schemas.microsoft.com/office/drawing/2014/main" id="{EFC2248C-6019-D372-7ACC-664E229774C1}"/>
                </a:ext>
              </a:extLst>
            </p:cNvPr>
            <p:cNvGrpSpPr/>
            <p:nvPr/>
          </p:nvGrpSpPr>
          <p:grpSpPr>
            <a:xfrm>
              <a:off x="4748622" y="5603092"/>
              <a:ext cx="3739921" cy="1165012"/>
              <a:chOff x="5591944" y="2636912"/>
              <a:chExt cx="5468113" cy="2029108"/>
            </a:xfrm>
          </p:grpSpPr>
          <p:pic>
            <p:nvPicPr>
              <p:cNvPr id="6" name="图片 5">
                <a:extLst>
                  <a:ext uri="{FF2B5EF4-FFF2-40B4-BE49-F238E27FC236}">
                    <a16:creationId xmlns:a16="http://schemas.microsoft.com/office/drawing/2014/main" id="{B41FF237-3FA9-C29C-492B-1C3F5D71B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944" y="2636912"/>
                <a:ext cx="5468113" cy="2029108"/>
              </a:xfrm>
              <a:prstGeom prst="rect">
                <a:avLst/>
              </a:prstGeom>
            </p:spPr>
          </p:pic>
          <p:sp>
            <p:nvSpPr>
              <p:cNvPr id="7" name="文本框 6">
                <a:extLst>
                  <a:ext uri="{FF2B5EF4-FFF2-40B4-BE49-F238E27FC236}">
                    <a16:creationId xmlns:a16="http://schemas.microsoft.com/office/drawing/2014/main" id="{06F644AE-5C4A-CFEE-A8CC-2E09FE7231B5}"/>
                  </a:ext>
                </a:extLst>
              </p:cNvPr>
              <p:cNvSpPr txBox="1"/>
              <p:nvPr/>
            </p:nvSpPr>
            <p:spPr>
              <a:xfrm>
                <a:off x="8976320" y="2996952"/>
                <a:ext cx="1224136" cy="1152128"/>
              </a:xfrm>
              <a:prstGeom prst="rect">
                <a:avLst/>
              </a:prstGeom>
              <a:noFill/>
              <a:ln w="19050">
                <a:solidFill>
                  <a:srgbClr val="FF0000"/>
                </a:solidFill>
              </a:ln>
            </p:spPr>
            <p:style>
              <a:lnRef idx="2">
                <a:schemeClr val="accent4"/>
              </a:lnRef>
              <a:fillRef idx="1">
                <a:schemeClr val="lt1"/>
              </a:fillRef>
              <a:effectRef idx="0">
                <a:schemeClr val="accent4"/>
              </a:effectRef>
              <a:fontRef idx="minor">
                <a:schemeClr val="dk1"/>
              </a:fontRef>
            </p:style>
            <p:txBody>
              <a:bodyPr wrap="square" rtlCol="0" anchor="ctr" anchorCtr="0">
                <a:spAutoFit/>
              </a:bodyPr>
              <a:lstStyle/>
              <a:p>
                <a:pPr algn="l">
                  <a:lnSpc>
                    <a:spcPct val="200000"/>
                  </a:lnSpc>
                </a:pPr>
                <a:endParaRPr lang="zh-CN" altLang="en-US" sz="1200" b="1" dirty="0" err="1">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grpSp>
        <p:cxnSp>
          <p:nvCxnSpPr>
            <p:cNvPr id="21" name="直接箭头连接符 20">
              <a:extLst>
                <a:ext uri="{FF2B5EF4-FFF2-40B4-BE49-F238E27FC236}">
                  <a16:creationId xmlns:a16="http://schemas.microsoft.com/office/drawing/2014/main" id="{94FDF23F-4EE8-DBEE-0B82-73CE187C90E2}"/>
                </a:ext>
              </a:extLst>
            </p:cNvPr>
            <p:cNvCxnSpPr/>
            <p:nvPr/>
          </p:nvCxnSpPr>
          <p:spPr>
            <a:xfrm>
              <a:off x="2783632" y="5437900"/>
              <a:ext cx="4536504" cy="6553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735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3EEE40-ACB8-4D9E-A3CD-9B9F302F35E1}"/>
              </a:ext>
            </a:extLst>
          </p:cNvPr>
          <p:cNvSpPr/>
          <p:nvPr/>
        </p:nvSpPr>
        <p:spPr>
          <a:xfrm>
            <a:off x="-2400" y="0"/>
            <a:ext cx="12196800" cy="140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微软雅黑" panose="020B0503020204020204" pitchFamily="34" charset="-122"/>
                <a:ea typeface="微软雅黑" panose="020B0503020204020204" pitchFamily="34" charset="-122"/>
              </a:rPr>
              <a:t>用户注册与登入</a:t>
            </a:r>
          </a:p>
        </p:txBody>
      </p:sp>
      <p:pic>
        <p:nvPicPr>
          <p:cNvPr id="2" name="图片 1">
            <a:extLst>
              <a:ext uri="{FF2B5EF4-FFF2-40B4-BE49-F238E27FC236}">
                <a16:creationId xmlns:a16="http://schemas.microsoft.com/office/drawing/2014/main" id="{0B66698D-FC10-C4B9-755D-6F6788D79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70752"/>
            <a:ext cx="1271464" cy="1303711"/>
          </a:xfrm>
          <a:prstGeom prst="rect">
            <a:avLst/>
          </a:prstGeom>
        </p:spPr>
      </p:pic>
      <p:sp>
        <p:nvSpPr>
          <p:cNvPr id="4" name="Text Box 5">
            <a:extLst>
              <a:ext uri="{FF2B5EF4-FFF2-40B4-BE49-F238E27FC236}">
                <a16:creationId xmlns:a16="http://schemas.microsoft.com/office/drawing/2014/main" id="{C6A815F6-C957-43EB-5173-6501E09E6F0F}"/>
              </a:ext>
            </a:extLst>
          </p:cNvPr>
          <p:cNvSpPr txBox="1">
            <a:spLocks noChangeArrowheads="1"/>
          </p:cNvSpPr>
          <p:nvPr/>
        </p:nvSpPr>
        <p:spPr bwMode="auto">
          <a:xfrm>
            <a:off x="623392" y="1420100"/>
            <a:ext cx="10657184" cy="441916"/>
          </a:xfrm>
          <a:prstGeom prst="rect">
            <a:avLst/>
          </a:prstGeom>
          <a:noFill/>
          <a:ln w="9525">
            <a:noFill/>
            <a:miter lim="800000"/>
            <a:headEnd/>
            <a:tailEnd/>
          </a:ln>
          <a:effectLst/>
        </p:spPr>
        <p:txBody>
          <a:bodyPr wrap="square">
            <a:spAutoFit/>
          </a:bodyPr>
          <a:lstStyle/>
          <a:p>
            <a:pPr marL="342900" indent="-342900" algn="just" eaLnBrk="1" hangingPunct="1">
              <a:lnSpc>
                <a:spcPct val="125000"/>
              </a:lnSpc>
              <a:buFont typeface="Wingdings" panose="05000000000000000000" pitchFamily="2" charset="2"/>
              <a:buChar char="p"/>
            </a:pPr>
            <a:r>
              <a:rPr kumimoji="1" lang="zh-CN" altLang="en-US" sz="2000" b="1" dirty="0">
                <a:solidFill>
                  <a:srgbClr val="003366"/>
                </a:solidFill>
                <a:latin typeface="楷体_GB2312" pitchFamily="49" charset="-122"/>
                <a:ea typeface="楷体_GB2312" pitchFamily="49" charset="-122"/>
              </a:rPr>
              <a:t>如果显示“您要提交的信息不安全” 点击“仍然发送”。直接登入”</a:t>
            </a:r>
            <a:r>
              <a:rPr kumimoji="1" lang="en-US" altLang="zh-CN" sz="2000" b="1" dirty="0">
                <a:solidFill>
                  <a:srgbClr val="003366"/>
                </a:solidFill>
                <a:latin typeface="楷体_GB2312" pitchFamily="49" charset="-122"/>
                <a:ea typeface="楷体_GB2312" pitchFamily="49" charset="-122"/>
              </a:rPr>
              <a:t>SRPS</a:t>
            </a:r>
            <a:r>
              <a:rPr kumimoji="1" lang="zh-CN" altLang="en-US" sz="2000" b="1" dirty="0">
                <a:solidFill>
                  <a:srgbClr val="003366"/>
                </a:solidFill>
                <a:latin typeface="楷体_GB2312" pitchFamily="49" charset="-122"/>
                <a:ea typeface="楷体_GB2312" pitchFamily="49" charset="-122"/>
              </a:rPr>
              <a:t>管理系统” 。</a:t>
            </a:r>
          </a:p>
        </p:txBody>
      </p:sp>
      <p:grpSp>
        <p:nvGrpSpPr>
          <p:cNvPr id="7" name="组合 6">
            <a:extLst>
              <a:ext uri="{FF2B5EF4-FFF2-40B4-BE49-F238E27FC236}">
                <a16:creationId xmlns:a16="http://schemas.microsoft.com/office/drawing/2014/main" id="{A2DBFA52-5E05-3850-42BC-6AFBC04BE7DE}"/>
              </a:ext>
            </a:extLst>
          </p:cNvPr>
          <p:cNvGrpSpPr/>
          <p:nvPr/>
        </p:nvGrpSpPr>
        <p:grpSpPr>
          <a:xfrm>
            <a:off x="2135560" y="1988840"/>
            <a:ext cx="8053016" cy="4680520"/>
            <a:chOff x="2566910" y="1988840"/>
            <a:chExt cx="8053016" cy="4680520"/>
          </a:xfrm>
        </p:grpSpPr>
        <p:pic>
          <p:nvPicPr>
            <p:cNvPr id="20" name="图片 19">
              <a:extLst>
                <a:ext uri="{FF2B5EF4-FFF2-40B4-BE49-F238E27FC236}">
                  <a16:creationId xmlns:a16="http://schemas.microsoft.com/office/drawing/2014/main" id="{6A2BC657-0CA5-B1B7-F40D-01C5FD1488E8}"/>
                </a:ext>
              </a:extLst>
            </p:cNvPr>
            <p:cNvPicPr>
              <a:picLocks noChangeAspect="1"/>
            </p:cNvPicPr>
            <p:nvPr/>
          </p:nvPicPr>
          <p:blipFill rotWithShape="1">
            <a:blip r:embed="rId3">
              <a:extLst>
                <a:ext uri="{28A0092B-C50C-407E-A947-70E740481C1C}">
                  <a14:useLocalDpi xmlns:a14="http://schemas.microsoft.com/office/drawing/2010/main" val="0"/>
                </a:ext>
              </a:extLst>
            </a:blip>
            <a:srcRect b="21767"/>
            <a:stretch/>
          </p:blipFill>
          <p:spPr>
            <a:xfrm>
              <a:off x="2566910" y="3645024"/>
              <a:ext cx="8053016" cy="3024336"/>
            </a:xfrm>
            <a:prstGeom prst="rect">
              <a:avLst/>
            </a:prstGeom>
          </p:spPr>
        </p:pic>
        <p:pic>
          <p:nvPicPr>
            <p:cNvPr id="5" name="图片 4">
              <a:extLst>
                <a:ext uri="{FF2B5EF4-FFF2-40B4-BE49-F238E27FC236}">
                  <a16:creationId xmlns:a16="http://schemas.microsoft.com/office/drawing/2014/main" id="{BBCEC883-E2F9-3C51-8D48-908CC3E40F48}"/>
                </a:ext>
              </a:extLst>
            </p:cNvPr>
            <p:cNvPicPr>
              <a:picLocks noChangeAspect="1"/>
            </p:cNvPicPr>
            <p:nvPr/>
          </p:nvPicPr>
          <p:blipFill rotWithShape="1">
            <a:blip r:embed="rId4"/>
            <a:srcRect l="13692" t="37695" r="10548" b="17858"/>
            <a:stretch/>
          </p:blipFill>
          <p:spPr>
            <a:xfrm>
              <a:off x="4007768" y="1988840"/>
              <a:ext cx="4608512" cy="1374850"/>
            </a:xfrm>
            <a:prstGeom prst="rect">
              <a:avLst/>
            </a:prstGeom>
          </p:spPr>
        </p:pic>
        <p:sp>
          <p:nvSpPr>
            <p:cNvPr id="6" name="箭头: 下 5">
              <a:extLst>
                <a:ext uri="{FF2B5EF4-FFF2-40B4-BE49-F238E27FC236}">
                  <a16:creationId xmlns:a16="http://schemas.microsoft.com/office/drawing/2014/main" id="{3382C324-DBF2-FBEA-CE51-C7BB46A0EFB5}"/>
                </a:ext>
              </a:extLst>
            </p:cNvPr>
            <p:cNvSpPr/>
            <p:nvPr/>
          </p:nvSpPr>
          <p:spPr>
            <a:xfrm>
              <a:off x="6023992" y="3429000"/>
              <a:ext cx="504056" cy="216024"/>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98042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3EEE40-ACB8-4D9E-A3CD-9B9F302F35E1}"/>
              </a:ext>
            </a:extLst>
          </p:cNvPr>
          <p:cNvSpPr/>
          <p:nvPr/>
        </p:nvSpPr>
        <p:spPr>
          <a:xfrm>
            <a:off x="-2400" y="0"/>
            <a:ext cx="12196800" cy="140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微软雅黑" panose="020B0503020204020204" pitchFamily="34" charset="-122"/>
                <a:ea typeface="微软雅黑" panose="020B0503020204020204" pitchFamily="34" charset="-122"/>
              </a:rPr>
              <a:t>实验动物伦理与动物实验申请</a:t>
            </a:r>
          </a:p>
        </p:txBody>
      </p:sp>
      <p:pic>
        <p:nvPicPr>
          <p:cNvPr id="2" name="图片 1">
            <a:extLst>
              <a:ext uri="{FF2B5EF4-FFF2-40B4-BE49-F238E27FC236}">
                <a16:creationId xmlns:a16="http://schemas.microsoft.com/office/drawing/2014/main" id="{0B66698D-FC10-C4B9-755D-6F6788D79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70752"/>
            <a:ext cx="1271464" cy="1303711"/>
          </a:xfrm>
          <a:prstGeom prst="rect">
            <a:avLst/>
          </a:prstGeom>
        </p:spPr>
      </p:pic>
      <p:sp>
        <p:nvSpPr>
          <p:cNvPr id="4" name="Text Box 5">
            <a:extLst>
              <a:ext uri="{FF2B5EF4-FFF2-40B4-BE49-F238E27FC236}">
                <a16:creationId xmlns:a16="http://schemas.microsoft.com/office/drawing/2014/main" id="{C6A815F6-C957-43EB-5173-6501E09E6F0F}"/>
              </a:ext>
            </a:extLst>
          </p:cNvPr>
          <p:cNvSpPr txBox="1">
            <a:spLocks noChangeArrowheads="1"/>
          </p:cNvSpPr>
          <p:nvPr/>
        </p:nvSpPr>
        <p:spPr bwMode="auto">
          <a:xfrm>
            <a:off x="623392" y="1420100"/>
            <a:ext cx="10657184" cy="757900"/>
          </a:xfrm>
          <a:prstGeom prst="rect">
            <a:avLst/>
          </a:prstGeom>
          <a:noFill/>
          <a:ln w="9525">
            <a:noFill/>
            <a:miter lim="800000"/>
            <a:headEnd/>
            <a:tailEnd/>
          </a:ln>
          <a:effectLst/>
        </p:spPr>
        <p:txBody>
          <a:bodyPr wrap="square">
            <a:spAutoFit/>
          </a:bodyPr>
          <a:lstStyle/>
          <a:p>
            <a:pPr marL="342900" indent="-342900" algn="just" eaLnBrk="1" hangingPunct="1">
              <a:lnSpc>
                <a:spcPct val="125000"/>
              </a:lnSpc>
              <a:buFont typeface="Wingdings" panose="05000000000000000000" pitchFamily="2" charset="2"/>
              <a:buChar char="p"/>
            </a:pPr>
            <a:r>
              <a:rPr kumimoji="1" lang="zh-CN" altLang="en-US" b="1" dirty="0">
                <a:solidFill>
                  <a:srgbClr val="003366"/>
                </a:solidFill>
                <a:latin typeface="楷体_GB2312" pitchFamily="49" charset="-122"/>
                <a:ea typeface="楷体_GB2312" pitchFamily="49" charset="-122"/>
              </a:rPr>
              <a:t>在任务栏上依次点击“</a:t>
            </a:r>
            <a:r>
              <a:rPr kumimoji="1" lang="en-US" altLang="zh-CN" b="1" dirty="0">
                <a:solidFill>
                  <a:srgbClr val="003366"/>
                </a:solidFill>
                <a:latin typeface="楷体_GB2312" pitchFamily="49" charset="-122"/>
                <a:ea typeface="楷体_GB2312" pitchFamily="49" charset="-122"/>
              </a:rPr>
              <a:t>LAMS”-“</a:t>
            </a:r>
            <a:r>
              <a:rPr kumimoji="1" lang="zh-CN" altLang="en-US" b="1" dirty="0">
                <a:solidFill>
                  <a:srgbClr val="003366"/>
                </a:solidFill>
                <a:latin typeface="楷体_GB2312" pitchFamily="49" charset="-122"/>
                <a:ea typeface="楷体_GB2312" pitchFamily="49" charset="-122"/>
              </a:rPr>
              <a:t>动物实验申请”</a:t>
            </a:r>
            <a:r>
              <a:rPr kumimoji="1" lang="en-US" altLang="zh-CN" b="1" dirty="0">
                <a:solidFill>
                  <a:srgbClr val="003366"/>
                </a:solidFill>
                <a:latin typeface="楷体_GB2312" pitchFamily="49" charset="-122"/>
                <a:ea typeface="楷体_GB2312" pitchFamily="49" charset="-122"/>
              </a:rPr>
              <a:t>-“</a:t>
            </a:r>
            <a:r>
              <a:rPr kumimoji="1" lang="zh-CN" altLang="en-US" b="1" dirty="0">
                <a:solidFill>
                  <a:srgbClr val="003366"/>
                </a:solidFill>
                <a:latin typeface="楷体_GB2312" pitchFamily="49" charset="-122"/>
                <a:ea typeface="楷体_GB2312" pitchFamily="49" charset="-122"/>
              </a:rPr>
              <a:t>动物实验申请”</a:t>
            </a:r>
            <a:r>
              <a:rPr kumimoji="1" lang="en-US" altLang="zh-CN" b="1" dirty="0">
                <a:solidFill>
                  <a:srgbClr val="003366"/>
                </a:solidFill>
                <a:latin typeface="楷体_GB2312" pitchFamily="49" charset="-122"/>
                <a:ea typeface="楷体_GB2312" pitchFamily="49" charset="-122"/>
              </a:rPr>
              <a:t>-“+</a:t>
            </a:r>
            <a:r>
              <a:rPr kumimoji="1" lang="zh-CN" altLang="en-US" b="1" dirty="0">
                <a:solidFill>
                  <a:srgbClr val="003366"/>
                </a:solidFill>
                <a:latin typeface="楷体_GB2312" pitchFamily="49" charset="-122"/>
                <a:ea typeface="楷体_GB2312" pitchFamily="49" charset="-122"/>
              </a:rPr>
              <a:t>申请”。系统弹出“发起流程</a:t>
            </a:r>
            <a:r>
              <a:rPr kumimoji="1" lang="en-US" altLang="zh-CN" b="1" dirty="0">
                <a:solidFill>
                  <a:srgbClr val="003366"/>
                </a:solidFill>
                <a:latin typeface="楷体_GB2312" pitchFamily="49" charset="-122"/>
                <a:ea typeface="楷体_GB2312" pitchFamily="49" charset="-122"/>
              </a:rPr>
              <a:t>【</a:t>
            </a:r>
            <a:r>
              <a:rPr kumimoji="1" lang="zh-CN" altLang="en-US" b="1" dirty="0">
                <a:solidFill>
                  <a:srgbClr val="003366"/>
                </a:solidFill>
                <a:latin typeface="楷体_GB2312" pitchFamily="49" charset="-122"/>
                <a:ea typeface="楷体_GB2312" pitchFamily="49" charset="-122"/>
              </a:rPr>
              <a:t>动物实验申请</a:t>
            </a:r>
            <a:r>
              <a:rPr kumimoji="1" lang="en-US" altLang="zh-CN" b="1" dirty="0">
                <a:solidFill>
                  <a:srgbClr val="003366"/>
                </a:solidFill>
                <a:latin typeface="楷体_GB2312" pitchFamily="49" charset="-122"/>
                <a:ea typeface="楷体_GB2312" pitchFamily="49" charset="-122"/>
              </a:rPr>
              <a:t>】”</a:t>
            </a:r>
            <a:r>
              <a:rPr kumimoji="1" lang="zh-CN" altLang="en-US" b="1" dirty="0">
                <a:solidFill>
                  <a:srgbClr val="003366"/>
                </a:solidFill>
                <a:latin typeface="楷体_GB2312" pitchFamily="49" charset="-122"/>
                <a:ea typeface="楷体_GB2312" pitchFamily="49" charset="-122"/>
              </a:rPr>
              <a:t>表单。</a:t>
            </a:r>
            <a:endParaRPr kumimoji="1" lang="zh-CN" altLang="en-US" sz="1600" dirty="0">
              <a:solidFill>
                <a:srgbClr val="003366"/>
              </a:solidFill>
              <a:ea typeface="楷体_GB2312" pitchFamily="49" charset="-122"/>
            </a:endParaRPr>
          </a:p>
        </p:txBody>
      </p:sp>
      <p:grpSp>
        <p:nvGrpSpPr>
          <p:cNvPr id="17" name="组合 16">
            <a:extLst>
              <a:ext uri="{FF2B5EF4-FFF2-40B4-BE49-F238E27FC236}">
                <a16:creationId xmlns:a16="http://schemas.microsoft.com/office/drawing/2014/main" id="{90344CC8-3F6F-CD5D-68AC-EC85B5C44D15}"/>
              </a:ext>
            </a:extLst>
          </p:cNvPr>
          <p:cNvGrpSpPr/>
          <p:nvPr/>
        </p:nvGrpSpPr>
        <p:grpSpPr>
          <a:xfrm>
            <a:off x="1919536" y="2163591"/>
            <a:ext cx="9048328" cy="4617226"/>
            <a:chOff x="2999656" y="1844824"/>
            <a:chExt cx="9048328" cy="4617226"/>
          </a:xfrm>
        </p:grpSpPr>
        <p:pic>
          <p:nvPicPr>
            <p:cNvPr id="6" name="图片 5">
              <a:extLst>
                <a:ext uri="{FF2B5EF4-FFF2-40B4-BE49-F238E27FC236}">
                  <a16:creationId xmlns:a16="http://schemas.microsoft.com/office/drawing/2014/main" id="{A29A0114-305D-AA9A-95E5-541CFCDAE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656" y="1988840"/>
              <a:ext cx="9048328" cy="4473210"/>
            </a:xfrm>
            <a:prstGeom prst="rect">
              <a:avLst/>
            </a:prstGeom>
          </p:spPr>
        </p:pic>
        <p:sp>
          <p:nvSpPr>
            <p:cNvPr id="7" name="矩形 6">
              <a:extLst>
                <a:ext uri="{FF2B5EF4-FFF2-40B4-BE49-F238E27FC236}">
                  <a16:creationId xmlns:a16="http://schemas.microsoft.com/office/drawing/2014/main" id="{6393B95C-3649-D56B-171A-CAB98D9035F1}"/>
                </a:ext>
              </a:extLst>
            </p:cNvPr>
            <p:cNvSpPr/>
            <p:nvPr/>
          </p:nvSpPr>
          <p:spPr>
            <a:xfrm>
              <a:off x="6636306" y="1987610"/>
              <a:ext cx="504056" cy="25956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F628A54-402E-51D7-F928-80311AFD14EF}"/>
                </a:ext>
              </a:extLst>
            </p:cNvPr>
            <p:cNvSpPr/>
            <p:nvPr/>
          </p:nvSpPr>
          <p:spPr>
            <a:xfrm>
              <a:off x="3143672" y="2636912"/>
              <a:ext cx="792088" cy="19633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8A051EEE-4632-02CA-CB4C-770D729F444E}"/>
                </a:ext>
              </a:extLst>
            </p:cNvPr>
            <p:cNvSpPr/>
            <p:nvPr/>
          </p:nvSpPr>
          <p:spPr>
            <a:xfrm>
              <a:off x="3230670" y="2895869"/>
              <a:ext cx="792088" cy="19633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604A1115-D3D4-9678-DCA8-6D82343A9C79}"/>
                </a:ext>
              </a:extLst>
            </p:cNvPr>
            <p:cNvSpPr/>
            <p:nvPr/>
          </p:nvSpPr>
          <p:spPr>
            <a:xfrm>
              <a:off x="4345323" y="3104808"/>
              <a:ext cx="504056" cy="25218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E22575FE-D673-683C-DF07-71FBE0C008F3}"/>
                </a:ext>
              </a:extLst>
            </p:cNvPr>
            <p:cNvSpPr txBox="1"/>
            <p:nvPr/>
          </p:nvSpPr>
          <p:spPr>
            <a:xfrm>
              <a:off x="6441050" y="1844824"/>
              <a:ext cx="180266" cy="404406"/>
            </a:xfrm>
            <a:prstGeom prst="rect">
              <a:avLst/>
            </a:prstGeom>
            <a:noFill/>
            <a:ln w="19050">
              <a:noFill/>
            </a:ln>
          </p:spPr>
          <p:style>
            <a:lnRef idx="2">
              <a:schemeClr val="accent4"/>
            </a:lnRef>
            <a:fillRef idx="1">
              <a:schemeClr val="lt1"/>
            </a:fillRef>
            <a:effectRef idx="0">
              <a:schemeClr val="accent4"/>
            </a:effectRef>
            <a:fontRef idx="minor">
              <a:schemeClr val="dk1"/>
            </a:fontRef>
          </p:style>
          <p:txBody>
            <a:bodyPr wrap="square" rtlCol="0" anchor="ctr" anchorCtr="0">
              <a:spAutoFit/>
            </a:bodyPr>
            <a:lstStyle/>
            <a:p>
              <a:pPr algn="l">
                <a:lnSpc>
                  <a:spcPct val="200000"/>
                </a:lnSpc>
              </a:pPr>
              <a:r>
                <a:rPr lang="en-US" altLang="zh-CN" sz="1200" b="1" dirty="0">
                  <a:solidFill>
                    <a:srgbClr val="FF0000"/>
                  </a:solidFill>
                  <a:latin typeface="Arial" panose="020B0604020202020204" pitchFamily="34" charset="0"/>
                  <a:ea typeface="微软雅黑" panose="020B0503020204020204" pitchFamily="34" charset="-122"/>
                  <a:cs typeface="Arial" panose="020B0604020202020204" pitchFamily="34" charset="0"/>
                </a:rPr>
                <a:t>1</a:t>
              </a:r>
              <a:endParaRPr lang="zh-CN" altLang="en-US" sz="1200" b="1" dirty="0" err="1">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文本框 12">
              <a:extLst>
                <a:ext uri="{FF2B5EF4-FFF2-40B4-BE49-F238E27FC236}">
                  <a16:creationId xmlns:a16="http://schemas.microsoft.com/office/drawing/2014/main" id="{763DC6E1-D02A-D9A1-F628-78DF3D4E2AAF}"/>
                </a:ext>
              </a:extLst>
            </p:cNvPr>
            <p:cNvSpPr txBox="1"/>
            <p:nvPr/>
          </p:nvSpPr>
          <p:spPr>
            <a:xfrm>
              <a:off x="3899510" y="2448530"/>
              <a:ext cx="180266" cy="404406"/>
            </a:xfrm>
            <a:prstGeom prst="rect">
              <a:avLst/>
            </a:prstGeom>
            <a:noFill/>
            <a:ln w="19050">
              <a:noFill/>
            </a:ln>
          </p:spPr>
          <p:style>
            <a:lnRef idx="2">
              <a:schemeClr val="accent4"/>
            </a:lnRef>
            <a:fillRef idx="1">
              <a:schemeClr val="lt1"/>
            </a:fillRef>
            <a:effectRef idx="0">
              <a:schemeClr val="accent4"/>
            </a:effectRef>
            <a:fontRef idx="minor">
              <a:schemeClr val="dk1"/>
            </a:fontRef>
          </p:style>
          <p:txBody>
            <a:bodyPr wrap="square" rtlCol="0" anchor="ctr" anchorCtr="0">
              <a:spAutoFit/>
            </a:bodyPr>
            <a:lstStyle/>
            <a:p>
              <a:pPr algn="l">
                <a:lnSpc>
                  <a:spcPct val="200000"/>
                </a:lnSpc>
              </a:pPr>
              <a:r>
                <a:rPr lang="en-US" altLang="zh-CN" sz="1200" b="1" dirty="0">
                  <a:solidFill>
                    <a:srgbClr val="FF0000"/>
                  </a:solidFill>
                  <a:latin typeface="Arial" panose="020B0604020202020204" pitchFamily="34" charset="0"/>
                  <a:ea typeface="微软雅黑" panose="020B0503020204020204" pitchFamily="34" charset="-122"/>
                  <a:cs typeface="Arial" panose="020B0604020202020204" pitchFamily="34" charset="0"/>
                </a:rPr>
                <a:t>2</a:t>
              </a:r>
              <a:endParaRPr lang="zh-CN" altLang="en-US" sz="1200" b="1" dirty="0" err="1">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13">
              <a:extLst>
                <a:ext uri="{FF2B5EF4-FFF2-40B4-BE49-F238E27FC236}">
                  <a16:creationId xmlns:a16="http://schemas.microsoft.com/office/drawing/2014/main" id="{27C937CE-E429-E596-0958-D76EDD1B3D8D}"/>
                </a:ext>
              </a:extLst>
            </p:cNvPr>
            <p:cNvSpPr txBox="1"/>
            <p:nvPr/>
          </p:nvSpPr>
          <p:spPr>
            <a:xfrm>
              <a:off x="4014435" y="2736562"/>
              <a:ext cx="180266" cy="404406"/>
            </a:xfrm>
            <a:prstGeom prst="rect">
              <a:avLst/>
            </a:prstGeom>
            <a:noFill/>
            <a:ln w="19050">
              <a:noFill/>
            </a:ln>
          </p:spPr>
          <p:style>
            <a:lnRef idx="2">
              <a:schemeClr val="accent4"/>
            </a:lnRef>
            <a:fillRef idx="1">
              <a:schemeClr val="lt1"/>
            </a:fillRef>
            <a:effectRef idx="0">
              <a:schemeClr val="accent4"/>
            </a:effectRef>
            <a:fontRef idx="minor">
              <a:schemeClr val="dk1"/>
            </a:fontRef>
          </p:style>
          <p:txBody>
            <a:bodyPr wrap="square" rtlCol="0" anchor="ctr" anchorCtr="0">
              <a:spAutoFit/>
            </a:bodyPr>
            <a:lstStyle/>
            <a:p>
              <a:pPr algn="l">
                <a:lnSpc>
                  <a:spcPct val="200000"/>
                </a:lnSpc>
              </a:pPr>
              <a:r>
                <a:rPr lang="en-US" altLang="zh-CN" sz="1200" b="1" dirty="0">
                  <a:solidFill>
                    <a:srgbClr val="FF0000"/>
                  </a:solidFill>
                  <a:latin typeface="Arial" panose="020B0604020202020204" pitchFamily="34" charset="0"/>
                  <a:ea typeface="微软雅黑" panose="020B0503020204020204" pitchFamily="34" charset="-122"/>
                  <a:cs typeface="Arial" panose="020B0604020202020204" pitchFamily="34" charset="0"/>
                </a:rPr>
                <a:t>3</a:t>
              </a:r>
              <a:endParaRPr lang="zh-CN" altLang="en-US" sz="1200" b="1" dirty="0" err="1">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14">
              <a:extLst>
                <a:ext uri="{FF2B5EF4-FFF2-40B4-BE49-F238E27FC236}">
                  <a16:creationId xmlns:a16="http://schemas.microsoft.com/office/drawing/2014/main" id="{5B8A435C-386C-4F87-A376-1BD4BB7D9CC0}"/>
                </a:ext>
              </a:extLst>
            </p:cNvPr>
            <p:cNvSpPr txBox="1"/>
            <p:nvPr/>
          </p:nvSpPr>
          <p:spPr>
            <a:xfrm>
              <a:off x="4151784" y="2971407"/>
              <a:ext cx="180266" cy="404406"/>
            </a:xfrm>
            <a:prstGeom prst="rect">
              <a:avLst/>
            </a:prstGeom>
            <a:noFill/>
            <a:ln w="19050">
              <a:noFill/>
            </a:ln>
          </p:spPr>
          <p:style>
            <a:lnRef idx="2">
              <a:schemeClr val="accent4"/>
            </a:lnRef>
            <a:fillRef idx="1">
              <a:schemeClr val="lt1"/>
            </a:fillRef>
            <a:effectRef idx="0">
              <a:schemeClr val="accent4"/>
            </a:effectRef>
            <a:fontRef idx="minor">
              <a:schemeClr val="dk1"/>
            </a:fontRef>
          </p:style>
          <p:txBody>
            <a:bodyPr wrap="square" rtlCol="0" anchor="ctr" anchorCtr="0">
              <a:spAutoFit/>
            </a:bodyPr>
            <a:lstStyle/>
            <a:p>
              <a:pPr algn="l">
                <a:lnSpc>
                  <a:spcPct val="200000"/>
                </a:lnSpc>
              </a:pPr>
              <a:r>
                <a:rPr lang="en-US" altLang="zh-CN" sz="1200" b="1" dirty="0">
                  <a:solidFill>
                    <a:srgbClr val="FF0000"/>
                  </a:solidFill>
                  <a:latin typeface="Arial" panose="020B0604020202020204" pitchFamily="34" charset="0"/>
                  <a:ea typeface="微软雅黑" panose="020B0503020204020204" pitchFamily="34" charset="-122"/>
                  <a:cs typeface="Arial" panose="020B0604020202020204" pitchFamily="34" charset="0"/>
                </a:rPr>
                <a:t>4</a:t>
              </a:r>
              <a:endParaRPr lang="zh-CN" altLang="en-US" sz="1200" b="1" dirty="0" err="1">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2963295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3EEE40-ACB8-4D9E-A3CD-9B9F302F35E1}"/>
              </a:ext>
            </a:extLst>
          </p:cNvPr>
          <p:cNvSpPr/>
          <p:nvPr/>
        </p:nvSpPr>
        <p:spPr>
          <a:xfrm>
            <a:off x="-2400" y="0"/>
            <a:ext cx="12196800" cy="140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微软雅黑" panose="020B0503020204020204" pitchFamily="34" charset="-122"/>
                <a:ea typeface="微软雅黑" panose="020B0503020204020204" pitchFamily="34" charset="-122"/>
              </a:rPr>
              <a:t>实验动物伦理与动物实验申请</a:t>
            </a:r>
          </a:p>
        </p:txBody>
      </p:sp>
      <p:pic>
        <p:nvPicPr>
          <p:cNvPr id="2" name="图片 1">
            <a:extLst>
              <a:ext uri="{FF2B5EF4-FFF2-40B4-BE49-F238E27FC236}">
                <a16:creationId xmlns:a16="http://schemas.microsoft.com/office/drawing/2014/main" id="{0B66698D-FC10-C4B9-755D-6F6788D79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70752"/>
            <a:ext cx="1271464" cy="1303711"/>
          </a:xfrm>
          <a:prstGeom prst="rect">
            <a:avLst/>
          </a:prstGeom>
        </p:spPr>
      </p:pic>
      <p:sp>
        <p:nvSpPr>
          <p:cNvPr id="4" name="Text Box 5">
            <a:extLst>
              <a:ext uri="{FF2B5EF4-FFF2-40B4-BE49-F238E27FC236}">
                <a16:creationId xmlns:a16="http://schemas.microsoft.com/office/drawing/2014/main" id="{C6A815F6-C957-43EB-5173-6501E09E6F0F}"/>
              </a:ext>
            </a:extLst>
          </p:cNvPr>
          <p:cNvSpPr txBox="1">
            <a:spLocks noChangeArrowheads="1"/>
          </p:cNvSpPr>
          <p:nvPr/>
        </p:nvSpPr>
        <p:spPr bwMode="auto">
          <a:xfrm>
            <a:off x="623392" y="1420100"/>
            <a:ext cx="10657184" cy="1104148"/>
          </a:xfrm>
          <a:prstGeom prst="rect">
            <a:avLst/>
          </a:prstGeom>
          <a:noFill/>
          <a:ln w="9525">
            <a:noFill/>
            <a:miter lim="800000"/>
            <a:headEnd/>
            <a:tailEnd/>
          </a:ln>
          <a:effectLst/>
        </p:spPr>
        <p:txBody>
          <a:bodyPr wrap="square">
            <a:spAutoFit/>
          </a:bodyPr>
          <a:lstStyle/>
          <a:p>
            <a:pPr marL="342900" indent="-342900" algn="just" eaLnBrk="1" hangingPunct="1">
              <a:lnSpc>
                <a:spcPct val="125000"/>
              </a:lnSpc>
              <a:buFont typeface="Wingdings" panose="05000000000000000000" pitchFamily="2" charset="2"/>
              <a:buChar char="p"/>
            </a:pPr>
            <a:r>
              <a:rPr kumimoji="1" lang="zh-CN" altLang="en-US" b="1" dirty="0">
                <a:solidFill>
                  <a:srgbClr val="003366"/>
                </a:solidFill>
                <a:latin typeface="楷体_GB2312" pitchFamily="49" charset="-122"/>
                <a:ea typeface="楷体_GB2312" pitchFamily="49" charset="-122"/>
              </a:rPr>
              <a:t>申请日期“、”科室“和”课题负责人“系统会根据系统日期和登入账号自动填写，无法更改。在带有</a:t>
            </a:r>
            <a:r>
              <a:rPr kumimoji="1" lang="zh-CN" altLang="en-US" b="1" dirty="0">
                <a:solidFill>
                  <a:srgbClr val="FF0000"/>
                </a:solidFill>
                <a:latin typeface="楷体_GB2312" pitchFamily="49" charset="-122"/>
                <a:ea typeface="楷体_GB2312" pitchFamily="49" charset="-122"/>
              </a:rPr>
              <a:t>*</a:t>
            </a:r>
            <a:r>
              <a:rPr kumimoji="1" lang="zh-CN" altLang="en-US" b="1" dirty="0">
                <a:solidFill>
                  <a:srgbClr val="003366"/>
                </a:solidFill>
                <a:latin typeface="楷体_GB2312" pitchFamily="49" charset="-122"/>
                <a:ea typeface="楷体_GB2312" pitchFamily="49" charset="-122"/>
              </a:rPr>
              <a:t>表单框内填写相应信息和内容。在”实验人员详情“下点击”新增“可以输入参与本项目的实验人员信息。</a:t>
            </a:r>
            <a:endParaRPr kumimoji="1" lang="zh-CN" altLang="en-US" sz="1600" dirty="0">
              <a:solidFill>
                <a:srgbClr val="003366"/>
              </a:solidFill>
              <a:ea typeface="楷体_GB2312" pitchFamily="49" charset="-122"/>
            </a:endParaRPr>
          </a:p>
        </p:txBody>
      </p:sp>
      <p:pic>
        <p:nvPicPr>
          <p:cNvPr id="5" name="图片 4">
            <a:extLst>
              <a:ext uri="{FF2B5EF4-FFF2-40B4-BE49-F238E27FC236}">
                <a16:creationId xmlns:a16="http://schemas.microsoft.com/office/drawing/2014/main" id="{6FA54102-7C63-81DD-BE1C-8694AA69F38C}"/>
              </a:ext>
            </a:extLst>
          </p:cNvPr>
          <p:cNvPicPr>
            <a:picLocks noChangeAspect="1"/>
          </p:cNvPicPr>
          <p:nvPr/>
        </p:nvPicPr>
        <p:blipFill>
          <a:blip r:embed="rId3"/>
          <a:stretch>
            <a:fillRect/>
          </a:stretch>
        </p:blipFill>
        <p:spPr>
          <a:xfrm>
            <a:off x="767408" y="2720006"/>
            <a:ext cx="10657184" cy="3227494"/>
          </a:xfrm>
          <a:prstGeom prst="rect">
            <a:avLst/>
          </a:prstGeom>
        </p:spPr>
      </p:pic>
    </p:spTree>
    <p:extLst>
      <p:ext uri="{BB962C8B-B14F-4D97-AF65-F5344CB8AC3E}">
        <p14:creationId xmlns:p14="http://schemas.microsoft.com/office/powerpoint/2010/main" val="46643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3EEE40-ACB8-4D9E-A3CD-9B9F302F35E1}"/>
              </a:ext>
            </a:extLst>
          </p:cNvPr>
          <p:cNvSpPr/>
          <p:nvPr/>
        </p:nvSpPr>
        <p:spPr>
          <a:xfrm>
            <a:off x="-2400" y="0"/>
            <a:ext cx="12196800" cy="140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微软雅黑" panose="020B0503020204020204" pitchFamily="34" charset="-122"/>
                <a:ea typeface="微软雅黑" panose="020B0503020204020204" pitchFamily="34" charset="-122"/>
              </a:rPr>
              <a:t>实验动物伦理与动物实验申请</a:t>
            </a:r>
          </a:p>
        </p:txBody>
      </p:sp>
      <p:pic>
        <p:nvPicPr>
          <p:cNvPr id="2" name="图片 1">
            <a:extLst>
              <a:ext uri="{FF2B5EF4-FFF2-40B4-BE49-F238E27FC236}">
                <a16:creationId xmlns:a16="http://schemas.microsoft.com/office/drawing/2014/main" id="{0B66698D-FC10-C4B9-755D-6F6788D79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70752"/>
            <a:ext cx="1271464" cy="1303711"/>
          </a:xfrm>
          <a:prstGeom prst="rect">
            <a:avLst/>
          </a:prstGeom>
        </p:spPr>
      </p:pic>
      <p:sp>
        <p:nvSpPr>
          <p:cNvPr id="4" name="Text Box 5">
            <a:extLst>
              <a:ext uri="{FF2B5EF4-FFF2-40B4-BE49-F238E27FC236}">
                <a16:creationId xmlns:a16="http://schemas.microsoft.com/office/drawing/2014/main" id="{C6A815F6-C957-43EB-5173-6501E09E6F0F}"/>
              </a:ext>
            </a:extLst>
          </p:cNvPr>
          <p:cNvSpPr txBox="1">
            <a:spLocks noChangeArrowheads="1"/>
          </p:cNvSpPr>
          <p:nvPr/>
        </p:nvSpPr>
        <p:spPr bwMode="auto">
          <a:xfrm>
            <a:off x="623392" y="1420100"/>
            <a:ext cx="10657184" cy="406971"/>
          </a:xfrm>
          <a:prstGeom prst="rect">
            <a:avLst/>
          </a:prstGeom>
          <a:noFill/>
          <a:ln w="9525">
            <a:noFill/>
            <a:miter lim="800000"/>
            <a:headEnd/>
            <a:tailEnd/>
          </a:ln>
          <a:effectLst/>
        </p:spPr>
        <p:txBody>
          <a:bodyPr wrap="square">
            <a:spAutoFit/>
          </a:bodyPr>
          <a:lstStyle/>
          <a:p>
            <a:pPr marL="342900" indent="-342900" algn="just" eaLnBrk="1" hangingPunct="1">
              <a:lnSpc>
                <a:spcPct val="125000"/>
              </a:lnSpc>
              <a:buFont typeface="Wingdings" panose="05000000000000000000" pitchFamily="2" charset="2"/>
              <a:buChar char="p"/>
            </a:pPr>
            <a:r>
              <a:rPr kumimoji="1" lang="zh-CN" altLang="en-US" b="1" dirty="0">
                <a:solidFill>
                  <a:srgbClr val="003366"/>
                </a:solidFill>
                <a:latin typeface="楷体_GB2312" pitchFamily="49" charset="-122"/>
                <a:ea typeface="楷体_GB2312" pitchFamily="49" charset="-122"/>
              </a:rPr>
              <a:t>在”实验动物详情“下点击”新增“可以输入本项目拟使用的实验动物。并填写实验时间。</a:t>
            </a:r>
            <a:endParaRPr kumimoji="1" lang="zh-CN" altLang="en-US" sz="1600" dirty="0">
              <a:solidFill>
                <a:srgbClr val="003366"/>
              </a:solidFill>
              <a:ea typeface="楷体_GB2312" pitchFamily="49" charset="-122"/>
            </a:endParaRPr>
          </a:p>
        </p:txBody>
      </p:sp>
      <p:pic>
        <p:nvPicPr>
          <p:cNvPr id="7" name="图片 6">
            <a:extLst>
              <a:ext uri="{FF2B5EF4-FFF2-40B4-BE49-F238E27FC236}">
                <a16:creationId xmlns:a16="http://schemas.microsoft.com/office/drawing/2014/main" id="{5743AC29-780E-8274-E060-BBA3551BD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15" y="2564904"/>
            <a:ext cx="10696569" cy="2176493"/>
          </a:xfrm>
          <a:prstGeom prst="rect">
            <a:avLst/>
          </a:prstGeom>
        </p:spPr>
      </p:pic>
    </p:spTree>
    <p:extLst>
      <p:ext uri="{BB962C8B-B14F-4D97-AF65-F5344CB8AC3E}">
        <p14:creationId xmlns:p14="http://schemas.microsoft.com/office/powerpoint/2010/main" val="156950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3EEE40-ACB8-4D9E-A3CD-9B9F302F35E1}"/>
              </a:ext>
            </a:extLst>
          </p:cNvPr>
          <p:cNvSpPr/>
          <p:nvPr/>
        </p:nvSpPr>
        <p:spPr>
          <a:xfrm>
            <a:off x="-2400" y="0"/>
            <a:ext cx="12196800" cy="140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微软雅黑" panose="020B0503020204020204" pitchFamily="34" charset="-122"/>
                <a:ea typeface="微软雅黑" panose="020B0503020204020204" pitchFamily="34" charset="-122"/>
              </a:rPr>
              <a:t>实验动物伦理与动物实验申请</a:t>
            </a:r>
          </a:p>
        </p:txBody>
      </p:sp>
      <p:pic>
        <p:nvPicPr>
          <p:cNvPr id="2" name="图片 1">
            <a:extLst>
              <a:ext uri="{FF2B5EF4-FFF2-40B4-BE49-F238E27FC236}">
                <a16:creationId xmlns:a16="http://schemas.microsoft.com/office/drawing/2014/main" id="{0B66698D-FC10-C4B9-755D-6F6788D79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70752"/>
            <a:ext cx="1271464" cy="1303711"/>
          </a:xfrm>
          <a:prstGeom prst="rect">
            <a:avLst/>
          </a:prstGeom>
        </p:spPr>
      </p:pic>
      <p:sp>
        <p:nvSpPr>
          <p:cNvPr id="4" name="Text Box 5">
            <a:extLst>
              <a:ext uri="{FF2B5EF4-FFF2-40B4-BE49-F238E27FC236}">
                <a16:creationId xmlns:a16="http://schemas.microsoft.com/office/drawing/2014/main" id="{C6A815F6-C957-43EB-5173-6501E09E6F0F}"/>
              </a:ext>
            </a:extLst>
          </p:cNvPr>
          <p:cNvSpPr txBox="1">
            <a:spLocks noChangeArrowheads="1"/>
          </p:cNvSpPr>
          <p:nvPr/>
        </p:nvSpPr>
        <p:spPr bwMode="auto">
          <a:xfrm>
            <a:off x="479376" y="1439056"/>
            <a:ext cx="2232248" cy="753220"/>
          </a:xfrm>
          <a:prstGeom prst="rect">
            <a:avLst/>
          </a:prstGeom>
          <a:noFill/>
          <a:ln w="9525">
            <a:noFill/>
            <a:miter lim="800000"/>
            <a:headEnd/>
            <a:tailEnd/>
          </a:ln>
          <a:effectLst/>
        </p:spPr>
        <p:txBody>
          <a:bodyPr wrap="square">
            <a:spAutoFit/>
          </a:bodyPr>
          <a:lstStyle/>
          <a:p>
            <a:pPr marL="342900" indent="-342900" algn="just" eaLnBrk="1" hangingPunct="1">
              <a:lnSpc>
                <a:spcPct val="125000"/>
              </a:lnSpc>
              <a:buFont typeface="Wingdings" panose="05000000000000000000" pitchFamily="2" charset="2"/>
              <a:buChar char="p"/>
            </a:pPr>
            <a:r>
              <a:rPr kumimoji="1" lang="zh-CN" altLang="en-US" b="1" dirty="0">
                <a:solidFill>
                  <a:srgbClr val="003366"/>
                </a:solidFill>
                <a:latin typeface="楷体_GB2312" pitchFamily="49" charset="-122"/>
                <a:ea typeface="楷体_GB2312" pitchFamily="49" charset="-122"/>
              </a:rPr>
              <a:t>如实填写研究项目信息后提交。</a:t>
            </a:r>
            <a:endParaRPr kumimoji="1" lang="zh-CN" altLang="en-US" sz="1600" dirty="0">
              <a:solidFill>
                <a:srgbClr val="003366"/>
              </a:solidFill>
              <a:ea typeface="楷体_GB2312" pitchFamily="49" charset="-122"/>
            </a:endParaRPr>
          </a:p>
        </p:txBody>
      </p:sp>
      <p:pic>
        <p:nvPicPr>
          <p:cNvPr id="5" name="图片 4">
            <a:extLst>
              <a:ext uri="{FF2B5EF4-FFF2-40B4-BE49-F238E27FC236}">
                <a16:creationId xmlns:a16="http://schemas.microsoft.com/office/drawing/2014/main" id="{CDBCEDC1-BF32-0D33-198F-214EEC4BDEBC}"/>
              </a:ext>
            </a:extLst>
          </p:cNvPr>
          <p:cNvPicPr>
            <a:picLocks noChangeAspect="1"/>
          </p:cNvPicPr>
          <p:nvPr/>
        </p:nvPicPr>
        <p:blipFill>
          <a:blip r:embed="rId3"/>
          <a:stretch>
            <a:fillRect/>
          </a:stretch>
        </p:blipFill>
        <p:spPr>
          <a:xfrm>
            <a:off x="2744655" y="1404000"/>
            <a:ext cx="8054732" cy="5413071"/>
          </a:xfrm>
          <a:prstGeom prst="rect">
            <a:avLst/>
          </a:prstGeom>
        </p:spPr>
      </p:pic>
    </p:spTree>
    <p:extLst>
      <p:ext uri="{BB962C8B-B14F-4D97-AF65-F5344CB8AC3E}">
        <p14:creationId xmlns:p14="http://schemas.microsoft.com/office/powerpoint/2010/main" val="235515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CE01AF2-C9C5-87F0-7478-2775588ED0CC}"/>
              </a:ext>
            </a:extLst>
          </p:cNvPr>
          <p:cNvPicPr>
            <a:picLocks noChangeAspect="1"/>
          </p:cNvPicPr>
          <p:nvPr/>
        </p:nvPicPr>
        <p:blipFill>
          <a:blip r:embed="rId2"/>
          <a:stretch>
            <a:fillRect/>
          </a:stretch>
        </p:blipFill>
        <p:spPr>
          <a:xfrm>
            <a:off x="1847528" y="1124744"/>
            <a:ext cx="8368607" cy="2893957"/>
          </a:xfrm>
          <a:prstGeom prst="rect">
            <a:avLst/>
          </a:prstGeom>
        </p:spPr>
      </p:pic>
      <p:sp>
        <p:nvSpPr>
          <p:cNvPr id="8" name="矩形 7">
            <a:extLst>
              <a:ext uri="{FF2B5EF4-FFF2-40B4-BE49-F238E27FC236}">
                <a16:creationId xmlns:a16="http://schemas.microsoft.com/office/drawing/2014/main" id="{C2935531-71EA-BCB8-A07D-9EBAC59F48B6}"/>
              </a:ext>
            </a:extLst>
          </p:cNvPr>
          <p:cNvSpPr/>
          <p:nvPr/>
        </p:nvSpPr>
        <p:spPr>
          <a:xfrm>
            <a:off x="2639616" y="2060848"/>
            <a:ext cx="1152128" cy="51509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A69F9513-A5B9-1253-4AE7-387522A423E4}"/>
              </a:ext>
            </a:extLst>
          </p:cNvPr>
          <p:cNvSpPr txBox="1"/>
          <p:nvPr/>
        </p:nvSpPr>
        <p:spPr>
          <a:xfrm>
            <a:off x="1631504" y="4365104"/>
            <a:ext cx="5040560" cy="405624"/>
          </a:xfrm>
          <a:prstGeom prst="rect">
            <a:avLst/>
          </a:prstGeom>
          <a:ln w="19050">
            <a:solidFill>
              <a:srgbClr val="1369DB"/>
            </a:solidFill>
          </a:ln>
        </p:spPr>
        <p:style>
          <a:lnRef idx="2">
            <a:schemeClr val="accent4"/>
          </a:lnRef>
          <a:fillRef idx="1">
            <a:schemeClr val="lt1"/>
          </a:fillRef>
          <a:effectRef idx="0">
            <a:schemeClr val="accent4"/>
          </a:effectRef>
          <a:fontRef idx="minor">
            <a:schemeClr val="dk1"/>
          </a:fontRef>
        </p:style>
        <p:txBody>
          <a:bodyPr wrap="square" rtlCol="0" anchor="ctr" anchorCtr="0">
            <a:spAutoFit/>
          </a:bodyPr>
          <a:lstStyle/>
          <a:p>
            <a:pPr algn="l">
              <a:lnSpc>
                <a:spcPct val="200000"/>
              </a:lnSpc>
            </a:pPr>
            <a:r>
              <a:rPr lang="zh-CN" altLang="en-US" sz="1200" b="1" kern="0" dirty="0">
                <a:solidFill>
                  <a:srgbClr val="000066"/>
                </a:solidFill>
                <a:latin typeface="微软雅黑" panose="020B0503020204020204" pitchFamily="34" charset="-122"/>
                <a:ea typeface="微软雅黑" panose="020B0503020204020204" pitchFamily="34" charset="-122"/>
              </a:rPr>
              <a:t>点击上传电子版申请书和人员资质证明等支撑材料</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5424579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sl150.pptx"/>
</p:tagLst>
</file>

<file path=ppt/theme/theme1.xml><?xml version="1.0" encoding="utf-8"?>
<a:theme xmlns:a="http://schemas.openxmlformats.org/drawingml/2006/main" name="第一PPT，www.1ppt.com">
  <a:themeElements>
    <a:clrScheme name="自定义 120">
      <a:dk1>
        <a:sysClr val="windowText" lastClr="000000"/>
      </a:dk1>
      <a:lt1>
        <a:sysClr val="window" lastClr="FFFFFF"/>
      </a:lt1>
      <a:dk2>
        <a:srgbClr val="44546A"/>
      </a:dk2>
      <a:lt2>
        <a:srgbClr val="E7E6E6"/>
      </a:lt2>
      <a:accent1>
        <a:srgbClr val="FFBD00"/>
      </a:accent1>
      <a:accent2>
        <a:srgbClr val="18191C"/>
      </a:accent2>
      <a:accent3>
        <a:srgbClr val="FFBD00"/>
      </a:accent3>
      <a:accent4>
        <a:srgbClr val="18191C"/>
      </a:accent4>
      <a:accent5>
        <a:srgbClr val="FFBD00"/>
      </a:accent5>
      <a:accent6>
        <a:srgbClr val="18191C"/>
      </a:accent6>
      <a:hlink>
        <a:srgbClr val="FFBD00"/>
      </a:hlink>
      <a:folHlink>
        <a:srgbClr val="18191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19050">
          <a:solidFill>
            <a:srgbClr val="1369DB"/>
          </a:solidFill>
        </a:ln>
      </a:spPr>
      <a:bodyPr wrap="none" rtlCol="0" anchor="ctr" anchorCtr="0">
        <a:spAutoFit/>
      </a:bodyPr>
      <a:lstStyle>
        <a:defPPr algn="l">
          <a:lnSpc>
            <a:spcPct val="200000"/>
          </a:lnSpc>
          <a:defRPr sz="1200" b="1" dirty="0" err="1" smtClean="0">
            <a:latin typeface="Arial" panose="020B0604020202020204" pitchFamily="34" charset="0"/>
            <a:ea typeface="微软雅黑" panose="020B0503020204020204" pitchFamily="34" charset="-122"/>
            <a:cs typeface="Arial" panose="020B0604020202020204" pitchFamily="34" charset="0"/>
          </a:defRPr>
        </a:defPPr>
      </a:lstStyle>
      <a:style>
        <a:lnRef idx="2">
          <a:schemeClr val="accent4"/>
        </a:lnRef>
        <a:fillRef idx="1">
          <a:schemeClr val="lt1"/>
        </a:fillRef>
        <a:effectRef idx="0">
          <a:schemeClr val="accent4"/>
        </a:effectRef>
        <a:fontRef idx="minor">
          <a:schemeClr val="dk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1750</Words>
  <Application>Microsoft Office PowerPoint</Application>
  <PresentationFormat>宽屏</PresentationFormat>
  <Paragraphs>103</Paragraphs>
  <Slides>18</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0</vt:i4>
      </vt:variant>
      <vt:variant>
        <vt:lpstr>幻灯片标题</vt:lpstr>
      </vt:variant>
      <vt:variant>
        <vt:i4>18</vt:i4>
      </vt:variant>
    </vt:vector>
  </HeadingPairs>
  <TitlesOfParts>
    <vt:vector size="26" baseType="lpstr">
      <vt:lpstr>楷体_GB2312</vt:lpstr>
      <vt:lpstr>微软雅黑</vt:lpstr>
      <vt:lpstr>Arial</vt:lpstr>
      <vt:lpstr>Calibri</vt:lpstr>
      <vt:lpstr>Calibri Light</vt:lpstr>
      <vt:lpstr>Times New Roman</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岗位竞聘</dc:title>
  <dc:creator/>
  <cp:keywords>第一PPT www.1ppt.com</cp:keywords>
  <cp:lastModifiedBy/>
  <cp:revision>33</cp:revision>
  <dcterms:created xsi:type="dcterms:W3CDTF">2016-09-18T06:51:00Z</dcterms:created>
  <dcterms:modified xsi:type="dcterms:W3CDTF">2023-09-27T01:29:48Z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5AEE4E26A62E4BBA97EB3C5AE6B75DD6</vt:lpwstr>
  </property>
  <property fmtid="{D5CDD505-2E9C-101B-9397-08002B2CF9AE}" pid="3" name="KSOProductBuildVer">
    <vt:lpwstr>2052-11.1.0.10700</vt:lpwstr>
  </property>
</Properties>
</file>